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348" r:id="rId2"/>
    <p:sldId id="362" r:id="rId3"/>
    <p:sldId id="361" r:id="rId4"/>
    <p:sldId id="363" r:id="rId5"/>
    <p:sldId id="365" r:id="rId6"/>
    <p:sldId id="366" r:id="rId7"/>
    <p:sldId id="367" r:id="rId8"/>
    <p:sldId id="364" r:id="rId9"/>
    <p:sldId id="262" r:id="rId10"/>
    <p:sldId id="263" r:id="rId11"/>
    <p:sldId id="445" r:id="rId12"/>
    <p:sldId id="265" r:id="rId13"/>
    <p:sldId id="337" r:id="rId14"/>
    <p:sldId id="321" r:id="rId15"/>
    <p:sldId id="268" r:id="rId16"/>
    <p:sldId id="269" r:id="rId17"/>
    <p:sldId id="270" r:id="rId18"/>
    <p:sldId id="271" r:id="rId19"/>
    <p:sldId id="446" r:id="rId20"/>
    <p:sldId id="261" r:id="rId21"/>
    <p:sldId id="294" r:id="rId22"/>
    <p:sldId id="279" r:id="rId23"/>
    <p:sldId id="280" r:id="rId24"/>
    <p:sldId id="282" r:id="rId25"/>
    <p:sldId id="274" r:id="rId26"/>
    <p:sldId id="308" r:id="rId27"/>
    <p:sldId id="336" r:id="rId28"/>
    <p:sldId id="420" r:id="rId2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华文新魏" panose="02010800040101010101" charset="-122"/>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华文新魏" panose="02010800040101010101" charset="-122"/>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华文新魏" panose="02010800040101010101" charset="-122"/>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华文新魏" panose="02010800040101010101" charset="-122"/>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华文新魏" panose="02010800040101010101" charset="-122"/>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华文新魏" panose="02010800040101010101" charset="-122"/>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华文新魏" panose="02010800040101010101" charset="-122"/>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华文新魏" panose="02010800040101010101" charset="-122"/>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华文新魏" panose="02010800040101010101" charset="-122"/>
      </a:defRPr>
    </a:lvl9pPr>
  </p:defaultTextStyle>
  <p:extLst>
    <p:ext uri="{EFAFB233-063F-42B5-8137-9DF3F51BA10A}">
      <p15:sldGuideLst xmlns:p15="http://schemas.microsoft.com/office/powerpoint/2012/main" xmlns="">
        <p15:guide id="1" orient="horz" pos="213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46" autoAdjust="0"/>
    <p:restoredTop sz="94660"/>
  </p:normalViewPr>
  <p:slideViewPr>
    <p:cSldViewPr>
      <p:cViewPr varScale="1">
        <p:scale>
          <a:sx n="114" d="100"/>
          <a:sy n="114" d="100"/>
        </p:scale>
        <p:origin x="-1554" y="-108"/>
      </p:cViewPr>
      <p:guideLst>
        <p:guide orient="horz" pos="2137"/>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A6177D67-4C71-4C0F-A332-A765975801BF}" type="datetimeFigureOut">
              <a:rPr lang="zh-CN" altLang="en-US"/>
              <a:pPr>
                <a:defRPr/>
              </a:pPr>
              <a:t>2021/6/1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17EF90A6-E630-4404-8D30-5219B5666952}" type="slidenum">
              <a:rPr lang="zh-CN" altLang="en-US"/>
              <a:pPr>
                <a:defRPr/>
              </a:pPr>
              <a:t>‹#›</a:t>
            </a:fld>
            <a:endParaRPr lang="zh-CN" altLang="en-US"/>
          </a:p>
        </p:txBody>
      </p:sp>
    </p:spTree>
    <p:extLst>
      <p:ext uri="{BB962C8B-B14F-4D97-AF65-F5344CB8AC3E}">
        <p14:creationId xmlns:p14="http://schemas.microsoft.com/office/powerpoint/2010/main" val="131064352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幻灯片图像占位符 1">
            <a:extLst>
              <a:ext uri="{FF2B5EF4-FFF2-40B4-BE49-F238E27FC236}">
                <a16:creationId xmlns:a16="http://schemas.microsoft.com/office/drawing/2014/main" xmlns="" id="{09475217-6372-431C-AAB1-801A2A3C1D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备注占位符 2">
            <a:extLst>
              <a:ext uri="{FF2B5EF4-FFF2-40B4-BE49-F238E27FC236}">
                <a16:creationId xmlns:a16="http://schemas.microsoft.com/office/drawing/2014/main" xmlns="" id="{8BB74607-AD83-42A1-AA30-D2D5AB915B3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67588" name="灯片编号占位符 3">
            <a:extLst>
              <a:ext uri="{FF2B5EF4-FFF2-40B4-BE49-F238E27FC236}">
                <a16:creationId xmlns:a16="http://schemas.microsoft.com/office/drawing/2014/main" xmlns="" id="{3F100348-AB8C-46C6-8351-5265505F61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fld id="{433EC046-08A2-47FC-A5AF-017B2625417F}" type="slidenum">
              <a:rPr lang="zh-CN" altLang="en-US">
                <a:ea typeface="微软雅黑" panose="020B0503020204020204" pitchFamily="34" charset="-122"/>
              </a:rPr>
              <a:pPr/>
              <a:t>28</a:t>
            </a:fld>
            <a:endParaRPr lang="zh-CN" altLang="en-US">
              <a:ea typeface="微软雅黑" panose="020B0503020204020204"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cxnSp>
        <p:nvCxnSpPr>
          <p:cNvPr id="4" name="直接连接符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直接连接符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椭圆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副标题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a:t>单击此处编辑母版副标题样式</a:t>
            </a:r>
            <a:endParaRPr lang="en-US"/>
          </a:p>
        </p:txBody>
      </p:sp>
      <p:sp>
        <p:nvSpPr>
          <p:cNvPr id="28" name="标题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zh-CN" altLang="en-US"/>
              <a:t>单击此处编辑母版标题样式</a:t>
            </a:r>
            <a:endParaRPr lang="en-US"/>
          </a:p>
        </p:txBody>
      </p:sp>
      <p:sp>
        <p:nvSpPr>
          <p:cNvPr id="7" name="日期占位符 14"/>
          <p:cNvSpPr>
            <a:spLocks noGrp="1"/>
          </p:cNvSpPr>
          <p:nvPr>
            <p:ph type="dt" sz="half" idx="10"/>
          </p:nvPr>
        </p:nvSpPr>
        <p:spPr/>
        <p:txBody>
          <a:bodyPr/>
          <a:lstStyle>
            <a:lvl1pPr>
              <a:defRPr/>
            </a:lvl1pPr>
          </a:lstStyle>
          <a:p>
            <a:pPr>
              <a:defRPr/>
            </a:pPr>
            <a:fld id="{39D837C7-6764-4C7D-83B5-74581AE0E308}" type="datetimeFigureOut">
              <a:rPr lang="zh-CN" altLang="en-US"/>
              <a:pPr>
                <a:defRPr/>
              </a:pPr>
              <a:t>2021/6/1</a:t>
            </a:fld>
            <a:endParaRPr lang="zh-CN" altLang="en-US"/>
          </a:p>
        </p:txBody>
      </p:sp>
      <p:sp>
        <p:nvSpPr>
          <p:cNvPr id="8" name="灯片编号占位符 15"/>
          <p:cNvSpPr>
            <a:spLocks noGrp="1"/>
          </p:cNvSpPr>
          <p:nvPr>
            <p:ph type="sldNum" sz="quarter" idx="11"/>
          </p:nvPr>
        </p:nvSpPr>
        <p:spPr/>
        <p:txBody>
          <a:bodyPr/>
          <a:lstStyle>
            <a:lvl1pPr>
              <a:defRPr/>
            </a:lvl1pPr>
          </a:lstStyle>
          <a:p>
            <a:pPr>
              <a:defRPr/>
            </a:pPr>
            <a:fld id="{393653AB-8A34-4884-A8CA-5A48310D70C5}" type="slidenum">
              <a:rPr lang="zh-CN" altLang="en-US"/>
              <a:pPr>
                <a:defRPr/>
              </a:pPr>
              <a:t>‹#›</a:t>
            </a:fld>
            <a:endParaRPr lang="zh-CN" altLang="en-US"/>
          </a:p>
        </p:txBody>
      </p:sp>
      <p:sp>
        <p:nvSpPr>
          <p:cNvPr id="10" name="页脚占位符 16"/>
          <p:cNvSpPr>
            <a:spLocks noGrp="1"/>
          </p:cNvSpPr>
          <p:nvPr>
            <p:ph type="ftr" sz="quarter" idx="12"/>
          </p:nvPr>
        </p:nvSpPr>
        <p:spPr/>
        <p:txBody>
          <a:bodyPr/>
          <a:lstStyle>
            <a:lvl1pPr>
              <a:defRPr/>
            </a:lvl1pPr>
          </a:lstStyle>
          <a:p>
            <a:pPr>
              <a:defRPr/>
            </a:pP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p:cNvSpPr>
            <a:spLocks noGrp="1"/>
          </p:cNvSpPr>
          <p:nvPr>
            <p:ph type="dt" sz="half" idx="10"/>
          </p:nvPr>
        </p:nvSpPr>
        <p:spPr/>
        <p:txBody>
          <a:bodyPr/>
          <a:lstStyle>
            <a:lvl1pPr>
              <a:defRPr/>
            </a:lvl1pPr>
          </a:lstStyle>
          <a:p>
            <a:pPr>
              <a:defRPr/>
            </a:pPr>
            <a:fld id="{53556A57-08D1-4499-8942-8DBE32E82EF6}" type="datetimeFigureOut">
              <a:rPr lang="zh-CN" altLang="en-US"/>
              <a:pPr>
                <a:defRPr/>
              </a:pPr>
              <a:t>2021/6/1</a:t>
            </a:fld>
            <a:endParaRPr lang="zh-CN" altLang="en-US"/>
          </a:p>
        </p:txBody>
      </p:sp>
      <p:sp>
        <p:nvSpPr>
          <p:cNvPr id="5" name="页脚占位符 9"/>
          <p:cNvSpPr>
            <a:spLocks noGrp="1"/>
          </p:cNvSpPr>
          <p:nvPr>
            <p:ph type="ftr" sz="quarter" idx="11"/>
          </p:nvPr>
        </p:nvSpPr>
        <p:spPr/>
        <p:txBody>
          <a:bodyPr/>
          <a:lstStyle>
            <a:lvl1pPr>
              <a:defRPr/>
            </a:lvl1pPr>
          </a:lstStyle>
          <a:p>
            <a:pPr>
              <a:defRPr/>
            </a:pPr>
            <a:endParaRPr lang="zh-CN" altLang="en-US"/>
          </a:p>
        </p:txBody>
      </p:sp>
      <p:sp>
        <p:nvSpPr>
          <p:cNvPr id="6" name="灯片编号占位符 21"/>
          <p:cNvSpPr>
            <a:spLocks noGrp="1"/>
          </p:cNvSpPr>
          <p:nvPr>
            <p:ph type="sldNum" sz="quarter" idx="12"/>
          </p:nvPr>
        </p:nvSpPr>
        <p:spPr/>
        <p:txBody>
          <a:bodyPr/>
          <a:lstStyle>
            <a:lvl1pPr>
              <a:defRPr/>
            </a:lvl1pPr>
          </a:lstStyle>
          <a:p>
            <a:pPr>
              <a:defRPr/>
            </a:pPr>
            <a:fld id="{1CD4693C-0EC5-4C6F-AFE8-8C930E2F1A58}"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p:cNvSpPr>
            <a:spLocks noGrp="1"/>
          </p:cNvSpPr>
          <p:nvPr>
            <p:ph type="dt" sz="half" idx="10"/>
          </p:nvPr>
        </p:nvSpPr>
        <p:spPr/>
        <p:txBody>
          <a:bodyPr/>
          <a:lstStyle>
            <a:lvl1pPr>
              <a:defRPr/>
            </a:lvl1pPr>
          </a:lstStyle>
          <a:p>
            <a:pPr>
              <a:defRPr/>
            </a:pPr>
            <a:fld id="{C296C3A7-E57B-4C97-B3B5-B73DFD739E41}" type="datetimeFigureOut">
              <a:rPr lang="zh-CN" altLang="en-US"/>
              <a:pPr>
                <a:defRPr/>
              </a:pPr>
              <a:t>2021/6/1</a:t>
            </a:fld>
            <a:endParaRPr lang="zh-CN" altLang="en-US"/>
          </a:p>
        </p:txBody>
      </p:sp>
      <p:sp>
        <p:nvSpPr>
          <p:cNvPr id="5" name="页脚占位符 9"/>
          <p:cNvSpPr>
            <a:spLocks noGrp="1"/>
          </p:cNvSpPr>
          <p:nvPr>
            <p:ph type="ftr" sz="quarter" idx="11"/>
          </p:nvPr>
        </p:nvSpPr>
        <p:spPr/>
        <p:txBody>
          <a:bodyPr/>
          <a:lstStyle>
            <a:lvl1pPr>
              <a:defRPr/>
            </a:lvl1pPr>
          </a:lstStyle>
          <a:p>
            <a:pPr>
              <a:defRPr/>
            </a:pPr>
            <a:endParaRPr lang="zh-CN" altLang="en-US"/>
          </a:p>
        </p:txBody>
      </p:sp>
      <p:sp>
        <p:nvSpPr>
          <p:cNvPr id="6" name="灯片编号占位符 21"/>
          <p:cNvSpPr>
            <a:spLocks noGrp="1"/>
          </p:cNvSpPr>
          <p:nvPr>
            <p:ph type="sldNum" sz="quarter" idx="12"/>
          </p:nvPr>
        </p:nvSpPr>
        <p:spPr/>
        <p:txBody>
          <a:bodyPr/>
          <a:lstStyle>
            <a:lvl1pPr>
              <a:defRPr/>
            </a:lvl1pPr>
          </a:lstStyle>
          <a:p>
            <a:pPr>
              <a:defRPr/>
            </a:pPr>
            <a:fld id="{E58A1001-12E3-40EE-B98E-1CCEC9A2967F}" type="slidenum">
              <a:rPr lang="zh-CN" altLang="en-US"/>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
        <p:nvSpPr>
          <p:cNvPr id="3" name="Rectangle 9">
            <a:extLst>
              <a:ext uri="{FF2B5EF4-FFF2-40B4-BE49-F238E27FC236}">
                <a16:creationId xmlns:a16="http://schemas.microsoft.com/office/drawing/2014/main" xmlns="" id="{8A5DF200-9A91-4F09-907E-EBC2ADE21FD5}"/>
              </a:ext>
            </a:extLst>
          </p:cNvPr>
          <p:cNvSpPr/>
          <p:nvPr userDrawn="1"/>
        </p:nvSpPr>
        <p:spPr>
          <a:xfrm>
            <a:off x="8501064" y="321733"/>
            <a:ext cx="365125" cy="287867"/>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lIns="91420" tIns="45709" rIns="91420" bIns="45709" anchor="ctr"/>
          <a:lstStyle/>
          <a:p>
            <a:pPr algn="ctr" eaLnBrk="1" hangingPunct="1">
              <a:defRPr/>
            </a:pPr>
            <a:endParaRPr lang="en-US" dirty="0"/>
          </a:p>
        </p:txBody>
      </p:sp>
      <p:sp>
        <p:nvSpPr>
          <p:cNvPr id="4" name="Isosceles Triangle 10">
            <a:extLst>
              <a:ext uri="{FF2B5EF4-FFF2-40B4-BE49-F238E27FC236}">
                <a16:creationId xmlns:a16="http://schemas.microsoft.com/office/drawing/2014/main" xmlns="" id="{02D6C212-032C-4604-9EF5-87BB6F58939D}"/>
              </a:ext>
            </a:extLst>
          </p:cNvPr>
          <p:cNvSpPr/>
          <p:nvPr userDrawn="1"/>
        </p:nvSpPr>
        <p:spPr>
          <a:xfrm rot="10610802">
            <a:off x="8504238" y="421217"/>
            <a:ext cx="366712" cy="262467"/>
          </a:xfrm>
          <a:prstGeom prst="triangl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lIns="91420" tIns="45709" rIns="91420" bIns="45709" anchor="ctr"/>
          <a:lstStyle/>
          <a:p>
            <a:pPr algn="ctr" eaLnBrk="1" hangingPunct="1">
              <a:defRPr/>
            </a:pPr>
            <a:endParaRPr lang="en-US"/>
          </a:p>
        </p:txBody>
      </p:sp>
      <p:sp>
        <p:nvSpPr>
          <p:cNvPr id="5" name="Slide Number Placeholder 5">
            <a:extLst>
              <a:ext uri="{FF2B5EF4-FFF2-40B4-BE49-F238E27FC236}">
                <a16:creationId xmlns:a16="http://schemas.microsoft.com/office/drawing/2014/main" xmlns="" id="{C5FD24CD-EB84-41C6-B025-E22819F0C0B6}"/>
              </a:ext>
            </a:extLst>
          </p:cNvPr>
          <p:cNvSpPr txBox="1"/>
          <p:nvPr userDrawn="1"/>
        </p:nvSpPr>
        <p:spPr>
          <a:xfrm>
            <a:off x="8520113" y="273051"/>
            <a:ext cx="336550" cy="467783"/>
          </a:xfrm>
          <a:prstGeom prst="rect">
            <a:avLst/>
          </a:prstGeom>
        </p:spPr>
        <p:txBody>
          <a:bodyPr lIns="0" tIns="0" rIns="0" bIns="45709" anchor="ctr"/>
          <a:lstStyle>
            <a:lvl1pPr defTabSz="457200">
              <a:defRPr>
                <a:solidFill>
                  <a:schemeClr val="tx1"/>
                </a:solidFill>
                <a:latin typeface="Calibri" panose="020F0502020204030204" pitchFamily="34" charset="0"/>
                <a:ea typeface="宋体" panose="02010600030101010101" pitchFamily="2" charset="-122"/>
              </a:defRPr>
            </a:lvl1pPr>
            <a:lvl2pPr marL="742950" indent="-285750" defTabSz="457200">
              <a:defRPr>
                <a:solidFill>
                  <a:schemeClr val="tx1"/>
                </a:solidFill>
                <a:latin typeface="Calibri" panose="020F0502020204030204" pitchFamily="34" charset="0"/>
                <a:ea typeface="宋体" panose="02010600030101010101" pitchFamily="2" charset="-122"/>
              </a:defRPr>
            </a:lvl2pPr>
            <a:lvl3pPr marL="1143000" indent="-228600" defTabSz="457200">
              <a:defRPr>
                <a:solidFill>
                  <a:schemeClr val="tx1"/>
                </a:solidFill>
                <a:latin typeface="Calibri" panose="020F0502020204030204" pitchFamily="34" charset="0"/>
                <a:ea typeface="宋体" panose="02010600030101010101" pitchFamily="2" charset="-122"/>
              </a:defRPr>
            </a:lvl3pPr>
            <a:lvl4pPr marL="1600200" indent="-228600" defTabSz="457200">
              <a:defRPr>
                <a:solidFill>
                  <a:schemeClr val="tx1"/>
                </a:solidFill>
                <a:latin typeface="Calibri" panose="020F0502020204030204" pitchFamily="34" charset="0"/>
                <a:ea typeface="宋体" panose="02010600030101010101" pitchFamily="2" charset="-122"/>
              </a:defRPr>
            </a:lvl4pPr>
            <a:lvl5pPr marL="2057400" indent="-228600" defTabSz="457200">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FD85E935-295A-4D2C-88A0-881EDC7C1FBB}" type="slidenum">
              <a:rPr lang="en-US" altLang="zh-CN" sz="1000">
                <a:solidFill>
                  <a:schemeClr val="bg1"/>
                </a:solidFill>
                <a:ea typeface="微软雅黑" panose="020B0503020204020204" pitchFamily="34" charset="-122"/>
              </a:rPr>
              <a:pPr algn="ctr" eaLnBrk="1" hangingPunct="1"/>
              <a:t>‹#›</a:t>
            </a:fld>
            <a:endParaRPr lang="en-US" altLang="zh-CN" sz="1000">
              <a:solidFill>
                <a:schemeClr val="bg1"/>
              </a:solidFill>
              <a:ea typeface="微软雅黑" panose="020B0503020204020204" pitchFamily="34" charset="-122"/>
            </a:endParaRPr>
          </a:p>
        </p:txBody>
      </p:sp>
      <p:grpSp>
        <p:nvGrpSpPr>
          <p:cNvPr id="6" name="Group 5">
            <a:extLst>
              <a:ext uri="{FF2B5EF4-FFF2-40B4-BE49-F238E27FC236}">
                <a16:creationId xmlns:a16="http://schemas.microsoft.com/office/drawing/2014/main" xmlns="" id="{6563235A-B669-412D-9856-96F754095711}"/>
              </a:ext>
            </a:extLst>
          </p:cNvPr>
          <p:cNvGrpSpPr>
            <a:grpSpLocks/>
          </p:cNvGrpSpPr>
          <p:nvPr userDrawn="1"/>
        </p:nvGrpSpPr>
        <p:grpSpPr bwMode="auto">
          <a:xfrm>
            <a:off x="347664" y="6309784"/>
            <a:ext cx="223837" cy="294216"/>
            <a:chOff x="4328868" y="5502988"/>
            <a:chExt cx="500307" cy="493774"/>
          </a:xfrm>
        </p:grpSpPr>
        <p:sp>
          <p:nvSpPr>
            <p:cNvPr id="7" name="Freeform 7">
              <a:hlinkClick r:id="" action="ppaction://hlinkshowjump?jump=previousslide"/>
              <a:extLst>
                <a:ext uri="{FF2B5EF4-FFF2-40B4-BE49-F238E27FC236}">
                  <a16:creationId xmlns:a16="http://schemas.microsoft.com/office/drawing/2014/main" xmlns="" id="{4E311235-C1D3-435F-8993-92418866FF24}"/>
                </a:ext>
              </a:extLst>
            </p:cNvPr>
            <p:cNvSpPr/>
            <p:nvPr userDrawn="1"/>
          </p:nvSpPr>
          <p:spPr bwMode="auto">
            <a:xfrm>
              <a:off x="4520475" y="5648633"/>
              <a:ext cx="117092" cy="202484"/>
            </a:xfrm>
            <a:custGeom>
              <a:avLst/>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a:lstStyle/>
            <a:p>
              <a:pPr eaLnBrk="1" hangingPunct="1">
                <a:defRPr/>
              </a:pPr>
              <a:endParaRPr lang="id-ID"/>
            </a:p>
          </p:txBody>
        </p:sp>
        <p:sp>
          <p:nvSpPr>
            <p:cNvPr id="8" name="Freeform 8">
              <a:hlinkClick r:id="" action="ppaction://hlinkshowjump?jump=previousslide"/>
              <a:extLst>
                <a:ext uri="{FF2B5EF4-FFF2-40B4-BE49-F238E27FC236}">
                  <a16:creationId xmlns:a16="http://schemas.microsoft.com/office/drawing/2014/main" xmlns="" id="{B42DB951-9390-4427-8753-23F9C1D01A95}"/>
                </a:ext>
              </a:extLst>
            </p:cNvPr>
            <p:cNvSpPr>
              <a:spLocks noEditPoints="1"/>
            </p:cNvSpPr>
            <p:nvPr userDrawn="1"/>
          </p:nvSpPr>
          <p:spPr bwMode="auto">
            <a:xfrm>
              <a:off x="4328868" y="5502988"/>
              <a:ext cx="500307" cy="493774"/>
            </a:xfrm>
            <a:custGeom>
              <a:avLst/>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a:lstStyle/>
            <a:p>
              <a:pPr eaLnBrk="1" hangingPunct="1">
                <a:defRPr/>
              </a:pPr>
              <a:endParaRPr lang="id-ID"/>
            </a:p>
          </p:txBody>
        </p:sp>
      </p:grpSp>
      <p:grpSp>
        <p:nvGrpSpPr>
          <p:cNvPr id="9" name="Group 9">
            <a:extLst>
              <a:ext uri="{FF2B5EF4-FFF2-40B4-BE49-F238E27FC236}">
                <a16:creationId xmlns:a16="http://schemas.microsoft.com/office/drawing/2014/main" xmlns="" id="{DF385353-5DDC-47A9-92FD-D5F222AC5385}"/>
              </a:ext>
            </a:extLst>
          </p:cNvPr>
          <p:cNvGrpSpPr>
            <a:grpSpLocks/>
          </p:cNvGrpSpPr>
          <p:nvPr userDrawn="1"/>
        </p:nvGrpSpPr>
        <p:grpSpPr bwMode="auto">
          <a:xfrm flipH="1">
            <a:off x="933450" y="6309784"/>
            <a:ext cx="223838" cy="294216"/>
            <a:chOff x="4328868" y="5502988"/>
            <a:chExt cx="500307" cy="493774"/>
          </a:xfrm>
        </p:grpSpPr>
        <p:sp>
          <p:nvSpPr>
            <p:cNvPr id="10" name="Freeform 10">
              <a:hlinkClick r:id="" action="ppaction://hlinkshowjump?jump=nextslide"/>
              <a:extLst>
                <a:ext uri="{FF2B5EF4-FFF2-40B4-BE49-F238E27FC236}">
                  <a16:creationId xmlns:a16="http://schemas.microsoft.com/office/drawing/2014/main" xmlns="" id="{F8D6D6E7-520E-4C25-9C4A-1A3CBC35A957}"/>
                </a:ext>
              </a:extLst>
            </p:cNvPr>
            <p:cNvSpPr/>
            <p:nvPr userDrawn="1"/>
          </p:nvSpPr>
          <p:spPr bwMode="auto">
            <a:xfrm>
              <a:off x="4520475" y="5648633"/>
              <a:ext cx="117094" cy="202484"/>
            </a:xfrm>
            <a:custGeom>
              <a:avLst/>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a:lstStyle/>
            <a:p>
              <a:pPr eaLnBrk="1" hangingPunct="1">
                <a:defRPr/>
              </a:pPr>
              <a:endParaRPr lang="id-ID"/>
            </a:p>
          </p:txBody>
        </p:sp>
        <p:sp>
          <p:nvSpPr>
            <p:cNvPr id="11" name="Freeform 11">
              <a:hlinkClick r:id="" action="ppaction://hlinkshowjump?jump=nextslide"/>
              <a:extLst>
                <a:ext uri="{FF2B5EF4-FFF2-40B4-BE49-F238E27FC236}">
                  <a16:creationId xmlns:a16="http://schemas.microsoft.com/office/drawing/2014/main" xmlns="" id="{25DE3B0C-43B8-419A-8A1C-90FB7756104C}"/>
                </a:ext>
              </a:extLst>
            </p:cNvPr>
            <p:cNvSpPr>
              <a:spLocks noEditPoints="1"/>
            </p:cNvSpPr>
            <p:nvPr userDrawn="1"/>
          </p:nvSpPr>
          <p:spPr bwMode="auto">
            <a:xfrm>
              <a:off x="4328868" y="5502988"/>
              <a:ext cx="500307" cy="493774"/>
            </a:xfrm>
            <a:custGeom>
              <a:avLst/>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a:lstStyle/>
            <a:p>
              <a:pPr eaLnBrk="1" hangingPunct="1">
                <a:defRPr/>
              </a:pPr>
              <a:endParaRPr lang="id-ID"/>
            </a:p>
          </p:txBody>
        </p:sp>
      </p:grpSp>
      <p:cxnSp>
        <p:nvCxnSpPr>
          <p:cNvPr id="12" name="Straight Connector 3">
            <a:extLst>
              <a:ext uri="{FF2B5EF4-FFF2-40B4-BE49-F238E27FC236}">
                <a16:creationId xmlns:a16="http://schemas.microsoft.com/office/drawing/2014/main" xmlns="" id="{2E88E3E0-C1FB-49FE-B779-D510D31FBEBF}"/>
              </a:ext>
            </a:extLst>
          </p:cNvPr>
          <p:cNvCxnSpPr/>
          <p:nvPr userDrawn="1"/>
        </p:nvCxnSpPr>
        <p:spPr>
          <a:xfrm>
            <a:off x="552450" y="6460067"/>
            <a:ext cx="38100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pic>
        <p:nvPicPr>
          <p:cNvPr id="13" name="Picture 3">
            <a:extLst>
              <a:ext uri="{FF2B5EF4-FFF2-40B4-BE49-F238E27FC236}">
                <a16:creationId xmlns:a16="http://schemas.microsoft.com/office/drawing/2014/main" xmlns="" id="{EA1272F8-AC1E-4163-AFA4-B7D31D24FFEF}"/>
              </a:ext>
            </a:extLst>
          </p:cNvPr>
          <p:cNvPicPr>
            <a:picLocks noChangeAspect="1" noChangeArrowheads="1"/>
          </p:cNvPicPr>
          <p:nvPr userDrawn="1"/>
        </p:nvPicPr>
        <p:blipFill>
          <a:blip r:embed="rId2"/>
          <a:stretch>
            <a:fillRect/>
          </a:stretch>
        </p:blipFill>
        <p:spPr bwMode="auto">
          <a:xfrm>
            <a:off x="300038" y="281517"/>
            <a:ext cx="704850" cy="939800"/>
          </a:xfrm>
          <a:prstGeom prst="rect">
            <a:avLst/>
          </a:prstGeom>
          <a:noFill/>
          <a:effectLst>
            <a:outerShdw blurRad="127000" dist="63500" dir="3000000" sx="104000" sy="104000" algn="tl" rotWithShape="0">
              <a:prstClr val="black">
                <a:alpha val="34000"/>
              </a:prstClr>
            </a:outerShdw>
          </a:effectLst>
        </p:spPr>
      </p:pic>
      <p:pic>
        <p:nvPicPr>
          <p:cNvPr id="14" name="Picture 4" descr="C:\Users\Administrator\Desktop\微立体创业计划\004.png">
            <a:extLst>
              <a:ext uri="{FF2B5EF4-FFF2-40B4-BE49-F238E27FC236}">
                <a16:creationId xmlns:a16="http://schemas.microsoft.com/office/drawing/2014/main" xmlns="" id="{31EFC39E-C2DD-4FB9-9115-C7D61D55D40C}"/>
              </a:ext>
            </a:extLst>
          </p:cNvPr>
          <p:cNvPicPr>
            <a:picLocks noChangeAspect="1" noChangeArrowheads="1"/>
          </p:cNvPicPr>
          <p:nvPr userDrawn="1"/>
        </p:nvPicPr>
        <p:blipFill>
          <a:blip r:embed="rId3"/>
          <a:srcRect/>
          <a:stretch>
            <a:fillRect/>
          </a:stretch>
        </p:blipFill>
        <p:spPr bwMode="auto">
          <a:xfrm>
            <a:off x="547688" y="292100"/>
            <a:ext cx="609600" cy="812800"/>
          </a:xfrm>
          <a:prstGeom prst="rect">
            <a:avLst/>
          </a:prstGeom>
          <a:noFill/>
          <a:effectLst>
            <a:outerShdw blurRad="127000" dist="63500" dir="3000000" sx="104000" sy="104000" algn="tl" rotWithShape="0">
              <a:prstClr val="black">
                <a:alpha val="34000"/>
              </a:prstClr>
            </a:outerShdw>
          </a:effectLst>
        </p:spPr>
      </p:pic>
      <p:sp>
        <p:nvSpPr>
          <p:cNvPr id="15" name="矩形 3">
            <a:extLst>
              <a:ext uri="{FF2B5EF4-FFF2-40B4-BE49-F238E27FC236}">
                <a16:creationId xmlns:a16="http://schemas.microsoft.com/office/drawing/2014/main" xmlns="" id="{4A737797-746A-4CFA-9632-2BC7DE0C1DB4}"/>
              </a:ext>
            </a:extLst>
          </p:cNvPr>
          <p:cNvSpPr>
            <a:spLocks noChangeArrowheads="1"/>
          </p:cNvSpPr>
          <p:nvPr userDrawn="1"/>
        </p:nvSpPr>
        <p:spPr bwMode="auto">
          <a:xfrm>
            <a:off x="1187451" y="817034"/>
            <a:ext cx="2587892" cy="230836"/>
          </a:xfrm>
          <a:prstGeom prst="rect">
            <a:avLst/>
          </a:prstGeom>
          <a:noFill/>
          <a:ln>
            <a:noFill/>
          </a:ln>
        </p:spPr>
        <p:txBody>
          <a:bodyPr wrap="none" lIns="68582" tIns="34292" rIns="68582" bIns="34292">
            <a:spAutoFit/>
          </a:bodyPr>
          <a:lstStyle/>
          <a:p>
            <a:pPr eaLnBrk="1" hangingPunct="1">
              <a:defRPr/>
            </a:pPr>
            <a:r>
              <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Click here to add the title text content</a:t>
            </a:r>
            <a:endPar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8" name="标题 1"/>
          <p:cNvSpPr>
            <a:spLocks noGrp="1"/>
          </p:cNvSpPr>
          <p:nvPr>
            <p:ph type="title"/>
          </p:nvPr>
        </p:nvSpPr>
        <p:spPr>
          <a:xfrm>
            <a:off x="1184650" y="459682"/>
            <a:ext cx="3062381" cy="377030"/>
          </a:xfrm>
          <a:prstGeom prst="rect">
            <a:avLst/>
          </a:prstGeom>
          <a:noFill/>
          <a:ln>
            <a:noFill/>
          </a:ln>
        </p:spPr>
        <p:txBody>
          <a:bodyPr wrap="none" lIns="68582" tIns="34292" rIns="68582" bIns="34292">
            <a:spAutoFit/>
          </a:bodyPr>
          <a:lstStyle>
            <a:lvl1pPr>
              <a:defRPr lang="zh-CN" altLang="en-US" sz="2000" b="0">
                <a:solidFill>
                  <a:schemeClr val="tx1">
                    <a:lumMod val="85000"/>
                    <a:lumOff val="15000"/>
                  </a:schemeClr>
                </a:solidFill>
                <a:latin typeface="微软雅黑" panose="020B0503020204020204" pitchFamily="34" charset="-122"/>
                <a:cs typeface="+mn-cs"/>
              </a:defRPr>
            </a:lvl1pPr>
          </a:lstStyle>
          <a:p>
            <a:pPr lvl="0"/>
            <a:r>
              <a:rPr lang="zh-CN" altLang="en-US" dirty="0"/>
              <a:t>单击此处编辑母版标题样式</a:t>
            </a:r>
          </a:p>
        </p:txBody>
      </p:sp>
    </p:spTree>
    <p:extLst>
      <p:ext uri="{BB962C8B-B14F-4D97-AF65-F5344CB8AC3E}">
        <p14:creationId xmlns:p14="http://schemas.microsoft.com/office/powerpoint/2010/main" val="309630446"/>
      </p:ext>
    </p:extLst>
  </p:cSld>
  <p:clrMapOvr>
    <a:masterClrMapping/>
  </p:clrMapOvr>
  <p:transition spd="slow" advTm="8000">
    <p:fade/>
    <p:sndAc>
      <p:end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200" fill="hold"/>
                                        <p:tgtEl>
                                          <p:spTgt spid="13"/>
                                        </p:tgtEl>
                                        <p:attrNameLst>
                                          <p:attrName>ppt_x</p:attrName>
                                        </p:attrNameLst>
                                      </p:cBhvr>
                                      <p:tavLst>
                                        <p:tav tm="0">
                                          <p:val>
                                            <p:strVal val="0-#ppt_w/2"/>
                                          </p:val>
                                        </p:tav>
                                        <p:tav tm="100000">
                                          <p:val>
                                            <p:strVal val="#ppt_x"/>
                                          </p:val>
                                        </p:tav>
                                      </p:tavLst>
                                    </p:anim>
                                    <p:anim calcmode="lin" valueType="num">
                                      <p:cBhvr additive="base">
                                        <p:cTn id="8" dur="1200" fill="hold"/>
                                        <p:tgtEl>
                                          <p:spTgt spid="13"/>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1200" fill="hold"/>
                                        <p:tgtEl>
                                          <p:spTgt spid="14"/>
                                        </p:tgtEl>
                                        <p:attrNameLst>
                                          <p:attrName>ppt_x</p:attrName>
                                        </p:attrNameLst>
                                      </p:cBhvr>
                                      <p:tavLst>
                                        <p:tav tm="0">
                                          <p:val>
                                            <p:strVal val="#ppt_x"/>
                                          </p:val>
                                        </p:tav>
                                        <p:tav tm="100000">
                                          <p:val>
                                            <p:strVal val="#ppt_x"/>
                                          </p:val>
                                        </p:tav>
                                      </p:tavLst>
                                    </p:anim>
                                    <p:anim calcmode="lin" valueType="num">
                                      <p:cBhvr additive="base">
                                        <p:cTn id="12" dur="1200" fill="hold"/>
                                        <p:tgtEl>
                                          <p:spTgt spid="14"/>
                                        </p:tgtEl>
                                        <p:attrNameLst>
                                          <p:attrName>ppt_y</p:attrName>
                                        </p:attrNameLst>
                                      </p:cBhvr>
                                      <p:tavLst>
                                        <p:tav tm="0">
                                          <p:val>
                                            <p:strVal val="0-#ppt_h/2"/>
                                          </p:val>
                                        </p:tav>
                                        <p:tav tm="100000">
                                          <p:val>
                                            <p:strVal val="#ppt_y"/>
                                          </p:val>
                                        </p:tav>
                                      </p:tavLst>
                                    </p:anim>
                                  </p:childTnLst>
                                </p:cTn>
                              </p:par>
                            </p:childTnLst>
                          </p:cTn>
                        </p:par>
                        <p:par>
                          <p:cTn id="13" fill="hold">
                            <p:stCondLst>
                              <p:cond delay="1200"/>
                            </p:stCondLst>
                            <p:childTnLst>
                              <p:par>
                                <p:cTn id="14" presetID="22" presetClass="entr" presetSubtype="8"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left)">
                                      <p:cBhvr>
                                        <p:cTn id="1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9" name="内容占位符 8"/>
          <p:cNvSpPr>
            <a:spLocks noGrp="1"/>
          </p:cNvSpPr>
          <p:nvPr>
            <p:ph idx="1"/>
          </p:nvPr>
        </p:nvSpPr>
        <p:spPr>
          <a:xfrm>
            <a:off x="457200" y="1524000"/>
            <a:ext cx="8229600" cy="45720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17" name="标题 16"/>
          <p:cNvSpPr>
            <a:spLocks noGrp="1"/>
          </p:cNvSpPr>
          <p:nvPr>
            <p:ph type="title"/>
          </p:nvPr>
        </p:nvSpPr>
        <p:spPr/>
        <p:txBody>
          <a:bodyPr rtlCol="0"/>
          <a:lstStyle/>
          <a:p>
            <a:r>
              <a:rPr lang="zh-CN" altLang="en-US"/>
              <a:t>单击此处编辑母版标题样式</a:t>
            </a:r>
            <a:endParaRPr lang="en-US"/>
          </a:p>
        </p:txBody>
      </p:sp>
      <p:sp>
        <p:nvSpPr>
          <p:cNvPr id="4" name="日期占位符 23"/>
          <p:cNvSpPr>
            <a:spLocks noGrp="1"/>
          </p:cNvSpPr>
          <p:nvPr>
            <p:ph type="dt" sz="half" idx="10"/>
          </p:nvPr>
        </p:nvSpPr>
        <p:spPr/>
        <p:txBody>
          <a:bodyPr/>
          <a:lstStyle>
            <a:lvl1pPr>
              <a:defRPr/>
            </a:lvl1pPr>
          </a:lstStyle>
          <a:p>
            <a:pPr>
              <a:defRPr/>
            </a:pPr>
            <a:fld id="{F868F0AD-0DBB-4DE7-B2C7-CC73122D9CDE}" type="datetimeFigureOut">
              <a:rPr lang="zh-CN" altLang="en-US"/>
              <a:pPr>
                <a:defRPr/>
              </a:pPr>
              <a:t>2021/6/1</a:t>
            </a:fld>
            <a:endParaRPr lang="zh-CN" altLang="en-US"/>
          </a:p>
        </p:txBody>
      </p:sp>
      <p:sp>
        <p:nvSpPr>
          <p:cNvPr id="5" name="页脚占位符 9"/>
          <p:cNvSpPr>
            <a:spLocks noGrp="1"/>
          </p:cNvSpPr>
          <p:nvPr>
            <p:ph type="ftr" sz="quarter" idx="11"/>
          </p:nvPr>
        </p:nvSpPr>
        <p:spPr/>
        <p:txBody>
          <a:bodyPr/>
          <a:lstStyle>
            <a:lvl1pPr>
              <a:defRPr/>
            </a:lvl1pPr>
          </a:lstStyle>
          <a:p>
            <a:pPr>
              <a:defRPr/>
            </a:pPr>
            <a:endParaRPr lang="zh-CN" altLang="en-US"/>
          </a:p>
        </p:txBody>
      </p:sp>
      <p:sp>
        <p:nvSpPr>
          <p:cNvPr id="6" name="灯片编号占位符 21"/>
          <p:cNvSpPr>
            <a:spLocks noGrp="1"/>
          </p:cNvSpPr>
          <p:nvPr>
            <p:ph type="sldNum" sz="quarter" idx="12"/>
          </p:nvPr>
        </p:nvSpPr>
        <p:spPr/>
        <p:txBody>
          <a:bodyPr/>
          <a:lstStyle>
            <a:lvl1pPr>
              <a:defRPr/>
            </a:lvl1pPr>
          </a:lstStyle>
          <a:p>
            <a:pPr>
              <a:defRPr/>
            </a:pPr>
            <a:fld id="{BF62F939-84C8-4664-9C44-38A2B6E94C54}"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cxnSp>
        <p:nvCxnSpPr>
          <p:cNvPr id="4" name="直接连接符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zh-CN" altLang="en-US"/>
              <a:t>单击此处编辑母版标题样式</a:t>
            </a:r>
            <a:endParaRPr lang="en-US"/>
          </a:p>
        </p:txBody>
      </p:sp>
      <p:sp>
        <p:nvSpPr>
          <p:cNvPr id="3" name="文本占位符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68A152B8-59B6-48C0-A2E3-0D149680BC83}" type="datetimeFigureOut">
              <a:rPr lang="zh-CN" altLang="en-US"/>
              <a:pPr>
                <a:defRPr/>
              </a:pPr>
              <a:t>2021/6/1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2F0B744-D4BA-4A99-9AE9-A1DA02BC093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11" name="内容占位符 10"/>
          <p:cNvSpPr>
            <a:spLocks noGrp="1"/>
          </p:cNvSpPr>
          <p:nvPr>
            <p:ph sz="half" idx="1"/>
          </p:nvPr>
        </p:nvSpPr>
        <p:spPr>
          <a:xfrm>
            <a:off x="457200" y="1524000"/>
            <a:ext cx="4059936" cy="45720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13" name="内容占位符 12"/>
          <p:cNvSpPr>
            <a:spLocks noGrp="1"/>
          </p:cNvSpPr>
          <p:nvPr>
            <p:ph sz="half" idx="2"/>
          </p:nvPr>
        </p:nvSpPr>
        <p:spPr>
          <a:xfrm>
            <a:off x="4648200" y="1524000"/>
            <a:ext cx="4059936" cy="45720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p:cNvSpPr>
            <a:spLocks noGrp="1"/>
          </p:cNvSpPr>
          <p:nvPr>
            <p:ph type="dt" sz="half" idx="10"/>
          </p:nvPr>
        </p:nvSpPr>
        <p:spPr/>
        <p:txBody>
          <a:bodyPr/>
          <a:lstStyle>
            <a:lvl1pPr>
              <a:defRPr/>
            </a:lvl1pPr>
          </a:lstStyle>
          <a:p>
            <a:pPr>
              <a:defRPr/>
            </a:pPr>
            <a:fld id="{74A6C077-3573-48C4-8FDD-5EE13C06D402}" type="datetimeFigureOut">
              <a:rPr lang="zh-CN" altLang="en-US"/>
              <a:pPr>
                <a:defRPr/>
              </a:pPr>
              <a:t>2021/6/1</a:t>
            </a:fld>
            <a:endParaRPr lang="zh-CN" altLang="en-US"/>
          </a:p>
        </p:txBody>
      </p:sp>
      <p:sp>
        <p:nvSpPr>
          <p:cNvPr id="6" name="页脚占位符 9"/>
          <p:cNvSpPr>
            <a:spLocks noGrp="1"/>
          </p:cNvSpPr>
          <p:nvPr>
            <p:ph type="ftr" sz="quarter" idx="11"/>
          </p:nvPr>
        </p:nvSpPr>
        <p:spPr/>
        <p:txBody>
          <a:bodyPr/>
          <a:lstStyle>
            <a:lvl1pPr>
              <a:defRPr/>
            </a:lvl1pPr>
          </a:lstStyle>
          <a:p>
            <a:pPr>
              <a:defRPr/>
            </a:pPr>
            <a:endParaRPr lang="zh-CN" altLang="en-US"/>
          </a:p>
        </p:txBody>
      </p:sp>
      <p:sp>
        <p:nvSpPr>
          <p:cNvPr id="7" name="灯片编号占位符 21"/>
          <p:cNvSpPr>
            <a:spLocks noGrp="1"/>
          </p:cNvSpPr>
          <p:nvPr>
            <p:ph type="sldNum" sz="quarter" idx="12"/>
          </p:nvPr>
        </p:nvSpPr>
        <p:spPr/>
        <p:txBody>
          <a:bodyPr/>
          <a:lstStyle>
            <a:lvl1pPr>
              <a:defRPr/>
            </a:lvl1pPr>
          </a:lstStyle>
          <a:p>
            <a:pPr>
              <a:defRPr/>
            </a:pPr>
            <a:fld id="{963DA75F-CF4A-4B53-B232-10F7233BEEDA}"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cxnSp>
        <p:nvCxnSpPr>
          <p:cNvPr id="7" name="直接连接符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直接连接符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文本占位符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zh-CN" altLang="en-US"/>
              <a:t>单击此处编辑母版文本样式</a:t>
            </a:r>
          </a:p>
        </p:txBody>
      </p:sp>
      <p:sp>
        <p:nvSpPr>
          <p:cNvPr id="32" name="内容占位符 31"/>
          <p:cNvSpPr>
            <a:spLocks noGrp="1"/>
          </p:cNvSpPr>
          <p:nvPr>
            <p:ph sz="half" idx="2"/>
          </p:nvPr>
        </p:nvSpPr>
        <p:spPr>
          <a:xfrm>
            <a:off x="457200" y="2201896"/>
            <a:ext cx="4038600" cy="391363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34" name="内容占位符 33"/>
          <p:cNvSpPr>
            <a:spLocks noGrp="1"/>
          </p:cNvSpPr>
          <p:nvPr>
            <p:ph sz="quarter" idx="4"/>
          </p:nvPr>
        </p:nvSpPr>
        <p:spPr>
          <a:xfrm>
            <a:off x="4649788" y="2201896"/>
            <a:ext cx="4038600" cy="391363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2" name="标题 1"/>
          <p:cNvSpPr>
            <a:spLocks noGrp="1"/>
          </p:cNvSpPr>
          <p:nvPr>
            <p:ph type="title"/>
          </p:nvPr>
        </p:nvSpPr>
        <p:spPr>
          <a:xfrm>
            <a:off x="457200" y="155448"/>
            <a:ext cx="8229600" cy="1143000"/>
          </a:xfrm>
        </p:spPr>
        <p:txBody>
          <a:bodyPr/>
          <a:lstStyle>
            <a:lvl1pPr>
              <a:defRPr/>
            </a:lvl1pPr>
          </a:lstStyle>
          <a:p>
            <a:r>
              <a:rPr lang="zh-CN" altLang="en-US"/>
              <a:t>单击此处编辑母版标题样式</a:t>
            </a:r>
            <a:endParaRPr lang="en-US"/>
          </a:p>
        </p:txBody>
      </p:sp>
      <p:sp>
        <p:nvSpPr>
          <p:cNvPr id="12" name="文本占位符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zh-CN" altLang="en-US"/>
              <a:t>单击此处编辑母版文本样式</a:t>
            </a:r>
          </a:p>
        </p:txBody>
      </p:sp>
      <p:sp>
        <p:nvSpPr>
          <p:cNvPr id="9" name="灯片编号占位符 8"/>
          <p:cNvSpPr>
            <a:spLocks noGrp="1"/>
          </p:cNvSpPr>
          <p:nvPr>
            <p:ph type="sldNum" sz="quarter" idx="10"/>
          </p:nvPr>
        </p:nvSpPr>
        <p:spPr/>
        <p:txBody>
          <a:bodyPr/>
          <a:lstStyle>
            <a:lvl1pPr>
              <a:defRPr/>
            </a:lvl1pPr>
          </a:lstStyle>
          <a:p>
            <a:pPr>
              <a:defRPr/>
            </a:pPr>
            <a:fld id="{8C47429C-A4D5-4658-A3DE-37D465DE2AE6}" type="slidenum">
              <a:rPr lang="zh-CN" altLang="en-US"/>
              <a:pPr>
                <a:defRPr/>
              </a:pPr>
              <a:t>‹#›</a:t>
            </a:fld>
            <a:endParaRPr lang="zh-CN" altLang="en-US"/>
          </a:p>
        </p:txBody>
      </p:sp>
      <p:sp>
        <p:nvSpPr>
          <p:cNvPr id="10" name="页脚占位符 7"/>
          <p:cNvSpPr>
            <a:spLocks noGrp="1"/>
          </p:cNvSpPr>
          <p:nvPr>
            <p:ph type="ftr" sz="quarter" idx="11"/>
          </p:nvPr>
        </p:nvSpPr>
        <p:spPr/>
        <p:txBody>
          <a:bodyPr/>
          <a:lstStyle>
            <a:lvl1pPr>
              <a:defRPr/>
            </a:lvl1pPr>
          </a:lstStyle>
          <a:p>
            <a:pPr>
              <a:defRPr/>
            </a:pPr>
            <a:endParaRPr lang="zh-CN" altLang="en-US"/>
          </a:p>
        </p:txBody>
      </p:sp>
      <p:sp>
        <p:nvSpPr>
          <p:cNvPr id="11" name="日期占位符 6"/>
          <p:cNvSpPr>
            <a:spLocks noGrp="1"/>
          </p:cNvSpPr>
          <p:nvPr>
            <p:ph type="dt" sz="half" idx="12"/>
          </p:nvPr>
        </p:nvSpPr>
        <p:spPr/>
        <p:txBody>
          <a:bodyPr/>
          <a:lstStyle>
            <a:lvl1pPr>
              <a:defRPr/>
            </a:lvl1pPr>
          </a:lstStyle>
          <a:p>
            <a:pPr>
              <a:defRPr/>
            </a:pPr>
            <a:fld id="{121E77C4-F823-496C-A155-A6107ABCAAB6}" type="datetimeFigureOut">
              <a:rPr lang="zh-CN" altLang="en-US"/>
              <a:pPr>
                <a:defRPr/>
              </a:pPr>
              <a:t>2021/6/1</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日期占位符 23"/>
          <p:cNvSpPr>
            <a:spLocks noGrp="1"/>
          </p:cNvSpPr>
          <p:nvPr>
            <p:ph type="dt" sz="half" idx="10"/>
          </p:nvPr>
        </p:nvSpPr>
        <p:spPr/>
        <p:txBody>
          <a:bodyPr/>
          <a:lstStyle>
            <a:lvl1pPr>
              <a:defRPr/>
            </a:lvl1pPr>
          </a:lstStyle>
          <a:p>
            <a:pPr>
              <a:defRPr/>
            </a:pPr>
            <a:fld id="{CBD5DAC4-A1BD-4FA2-87DF-AA86293F6010}" type="datetimeFigureOut">
              <a:rPr lang="zh-CN" altLang="en-US"/>
              <a:pPr>
                <a:defRPr/>
              </a:pPr>
              <a:t>2021/6/1</a:t>
            </a:fld>
            <a:endParaRPr lang="zh-CN" altLang="en-US"/>
          </a:p>
        </p:txBody>
      </p:sp>
      <p:sp>
        <p:nvSpPr>
          <p:cNvPr id="4" name="页脚占位符 9"/>
          <p:cNvSpPr>
            <a:spLocks noGrp="1"/>
          </p:cNvSpPr>
          <p:nvPr>
            <p:ph type="ftr" sz="quarter" idx="11"/>
          </p:nvPr>
        </p:nvSpPr>
        <p:spPr/>
        <p:txBody>
          <a:bodyPr/>
          <a:lstStyle>
            <a:lvl1pPr>
              <a:defRPr/>
            </a:lvl1pPr>
          </a:lstStyle>
          <a:p>
            <a:pPr>
              <a:defRPr/>
            </a:pPr>
            <a:endParaRPr lang="zh-CN" altLang="en-US"/>
          </a:p>
        </p:txBody>
      </p:sp>
      <p:sp>
        <p:nvSpPr>
          <p:cNvPr id="5" name="灯片编号占位符 21"/>
          <p:cNvSpPr>
            <a:spLocks noGrp="1"/>
          </p:cNvSpPr>
          <p:nvPr>
            <p:ph type="sldNum" sz="quarter" idx="12"/>
          </p:nvPr>
        </p:nvSpPr>
        <p:spPr/>
        <p:txBody>
          <a:bodyPr/>
          <a:lstStyle>
            <a:lvl1pPr>
              <a:defRPr/>
            </a:lvl1pPr>
          </a:lstStyle>
          <a:p>
            <a:pPr>
              <a:defRPr/>
            </a:pPr>
            <a:fld id="{C8883608-0962-460B-BACC-4D6AA06E3E02}"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23"/>
          <p:cNvSpPr>
            <a:spLocks noGrp="1"/>
          </p:cNvSpPr>
          <p:nvPr>
            <p:ph type="dt" sz="half" idx="10"/>
          </p:nvPr>
        </p:nvSpPr>
        <p:spPr/>
        <p:txBody>
          <a:bodyPr/>
          <a:lstStyle>
            <a:lvl1pPr>
              <a:defRPr/>
            </a:lvl1pPr>
          </a:lstStyle>
          <a:p>
            <a:pPr>
              <a:defRPr/>
            </a:pPr>
            <a:fld id="{B3002AFA-99BE-4276-90FB-50092EA20EFB}" type="datetimeFigureOut">
              <a:rPr lang="zh-CN" altLang="en-US"/>
              <a:pPr>
                <a:defRPr/>
              </a:pPr>
              <a:t>2021/6/1</a:t>
            </a:fld>
            <a:endParaRPr lang="zh-CN" altLang="en-US"/>
          </a:p>
        </p:txBody>
      </p:sp>
      <p:sp>
        <p:nvSpPr>
          <p:cNvPr id="3" name="页脚占位符 9"/>
          <p:cNvSpPr>
            <a:spLocks noGrp="1"/>
          </p:cNvSpPr>
          <p:nvPr>
            <p:ph type="ftr" sz="quarter" idx="11"/>
          </p:nvPr>
        </p:nvSpPr>
        <p:spPr/>
        <p:txBody>
          <a:bodyPr/>
          <a:lstStyle>
            <a:lvl1pPr>
              <a:defRPr/>
            </a:lvl1pPr>
          </a:lstStyle>
          <a:p>
            <a:pPr>
              <a:defRPr/>
            </a:pPr>
            <a:endParaRPr lang="zh-CN" altLang="en-US"/>
          </a:p>
        </p:txBody>
      </p:sp>
      <p:sp>
        <p:nvSpPr>
          <p:cNvPr id="4" name="灯片编号占位符 21"/>
          <p:cNvSpPr>
            <a:spLocks noGrp="1"/>
          </p:cNvSpPr>
          <p:nvPr>
            <p:ph type="sldNum" sz="quarter" idx="12"/>
          </p:nvPr>
        </p:nvSpPr>
        <p:spPr/>
        <p:txBody>
          <a:bodyPr/>
          <a:lstStyle>
            <a:lvl1pPr>
              <a:defRPr/>
            </a:lvl1pPr>
          </a:lstStyle>
          <a:p>
            <a:pPr>
              <a:defRPr/>
            </a:pPr>
            <a:fld id="{3A594F94-7D42-4B9E-9E5D-78019C15E277}"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9" name="内容占位符 28"/>
          <p:cNvSpPr>
            <a:spLocks noGrp="1"/>
          </p:cNvSpPr>
          <p:nvPr>
            <p:ph sz="quarter" idx="1"/>
          </p:nvPr>
        </p:nvSpPr>
        <p:spPr>
          <a:xfrm>
            <a:off x="457200" y="457200"/>
            <a:ext cx="6248400" cy="57150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3" name="文本占位符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zh-CN" altLang="en-US"/>
              <a:t>单击此处编辑母版文本样式</a:t>
            </a:r>
          </a:p>
        </p:txBody>
      </p:sp>
      <p:sp>
        <p:nvSpPr>
          <p:cNvPr id="31" name="标题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zh-CN" altLang="en-US"/>
              <a:t>单击此处编辑母版标题样式</a:t>
            </a:r>
            <a:endParaRPr lang="en-US"/>
          </a:p>
        </p:txBody>
      </p:sp>
      <p:sp>
        <p:nvSpPr>
          <p:cNvPr id="5" name="日期占位符 7"/>
          <p:cNvSpPr>
            <a:spLocks noGrp="1"/>
          </p:cNvSpPr>
          <p:nvPr>
            <p:ph type="dt" sz="half" idx="10"/>
          </p:nvPr>
        </p:nvSpPr>
        <p:spPr/>
        <p:txBody>
          <a:bodyPr/>
          <a:lstStyle>
            <a:lvl1pPr>
              <a:defRPr/>
            </a:lvl1pPr>
          </a:lstStyle>
          <a:p>
            <a:pPr>
              <a:defRPr/>
            </a:pPr>
            <a:fld id="{D36BDCA0-DE14-4BDD-A1B8-2823C728B65F}" type="datetimeFigureOut">
              <a:rPr lang="zh-CN" altLang="en-US"/>
              <a:pPr>
                <a:defRPr/>
              </a:pPr>
              <a:t>2021/6/1</a:t>
            </a:fld>
            <a:endParaRPr lang="zh-CN" altLang="en-US"/>
          </a:p>
        </p:txBody>
      </p:sp>
      <p:sp>
        <p:nvSpPr>
          <p:cNvPr id="6" name="灯片编号占位符 8"/>
          <p:cNvSpPr>
            <a:spLocks noGrp="1"/>
          </p:cNvSpPr>
          <p:nvPr>
            <p:ph type="sldNum" sz="quarter" idx="11"/>
          </p:nvPr>
        </p:nvSpPr>
        <p:spPr/>
        <p:txBody>
          <a:bodyPr/>
          <a:lstStyle>
            <a:lvl1pPr>
              <a:defRPr/>
            </a:lvl1pPr>
          </a:lstStyle>
          <a:p>
            <a:pPr>
              <a:defRPr/>
            </a:pPr>
            <a:fld id="{00A4A23F-D902-4B29-980F-169612F52757}" type="slidenum">
              <a:rPr lang="zh-CN" altLang="en-US"/>
              <a:pPr>
                <a:defRPr/>
              </a:pPr>
              <a:t>‹#›</a:t>
            </a:fld>
            <a:endParaRPr lang="zh-CN" altLang="en-US"/>
          </a:p>
        </p:txBody>
      </p:sp>
      <p:sp>
        <p:nvSpPr>
          <p:cNvPr id="7" name="页脚占位符 9"/>
          <p:cNvSpPr>
            <a:spLocks noGrp="1"/>
          </p:cNvSpPr>
          <p:nvPr>
            <p:ph type="ftr" sz="quarter" idx="12"/>
          </p:nvPr>
        </p:nvSpPr>
        <p:spPr/>
        <p:txBody>
          <a:bodyPr/>
          <a:lstStyle>
            <a:lvl1pPr>
              <a:defRPr/>
            </a:lvl1pPr>
          </a:lstStyle>
          <a:p>
            <a:pPr>
              <a:defRPr/>
            </a:pP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zh-CN" altLang="en-US"/>
              <a:t>单击此处编辑母版标题样式</a:t>
            </a:r>
            <a:endParaRPr lang="en-US"/>
          </a:p>
        </p:txBody>
      </p:sp>
      <p:sp>
        <p:nvSpPr>
          <p:cNvPr id="3" name="图片占位符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zh-CN" altLang="en-US" noProof="0"/>
              <a:t>单击图标添加图片</a:t>
            </a:r>
            <a:endParaRPr lang="en-US" noProof="0"/>
          </a:p>
        </p:txBody>
      </p:sp>
      <p:sp>
        <p:nvSpPr>
          <p:cNvPr id="4" name="文本占位符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zh-CN" altLang="en-US"/>
              <a:t>单击此处编辑母版文本样式</a:t>
            </a:r>
          </a:p>
        </p:txBody>
      </p:sp>
      <p:sp>
        <p:nvSpPr>
          <p:cNvPr id="5" name="日期占位符 7"/>
          <p:cNvSpPr>
            <a:spLocks noGrp="1"/>
          </p:cNvSpPr>
          <p:nvPr>
            <p:ph type="dt" sz="half" idx="10"/>
          </p:nvPr>
        </p:nvSpPr>
        <p:spPr/>
        <p:txBody>
          <a:bodyPr/>
          <a:lstStyle>
            <a:lvl1pPr>
              <a:defRPr/>
            </a:lvl1pPr>
          </a:lstStyle>
          <a:p>
            <a:pPr>
              <a:defRPr/>
            </a:pPr>
            <a:fld id="{23F00B8F-528B-462A-BFF4-590E40A43785}" type="datetimeFigureOut">
              <a:rPr lang="zh-CN" altLang="en-US"/>
              <a:pPr>
                <a:defRPr/>
              </a:pPr>
              <a:t>2021/6/1</a:t>
            </a:fld>
            <a:endParaRPr lang="zh-CN" altLang="en-US"/>
          </a:p>
        </p:txBody>
      </p:sp>
      <p:sp>
        <p:nvSpPr>
          <p:cNvPr id="6" name="灯片编号占位符 8"/>
          <p:cNvSpPr>
            <a:spLocks noGrp="1"/>
          </p:cNvSpPr>
          <p:nvPr>
            <p:ph type="sldNum" sz="quarter" idx="11"/>
          </p:nvPr>
        </p:nvSpPr>
        <p:spPr/>
        <p:txBody>
          <a:bodyPr/>
          <a:lstStyle>
            <a:lvl1pPr>
              <a:defRPr/>
            </a:lvl1pPr>
          </a:lstStyle>
          <a:p>
            <a:pPr>
              <a:defRPr/>
            </a:pPr>
            <a:fld id="{0280F418-D1C1-45A3-BC08-1DCD16DF7067}" type="slidenum">
              <a:rPr lang="zh-CN" altLang="en-US"/>
              <a:pPr>
                <a:defRPr/>
              </a:pPr>
              <a:t>‹#›</a:t>
            </a:fld>
            <a:endParaRPr lang="zh-CN" altLang="en-US"/>
          </a:p>
        </p:txBody>
      </p:sp>
      <p:sp>
        <p:nvSpPr>
          <p:cNvPr id="7" name="页脚占位符 9"/>
          <p:cNvSpPr>
            <a:spLocks noGrp="1"/>
          </p:cNvSpPr>
          <p:nvPr>
            <p:ph type="ftr" sz="quarter" idx="12"/>
          </p:nvPr>
        </p:nvSpPr>
        <p:spPr/>
        <p:txBody>
          <a:bodyPr/>
          <a:lstStyle>
            <a:lvl1pPr>
              <a:defRPr/>
            </a:lvl1pPr>
          </a:lstStyle>
          <a:p>
            <a:pPr>
              <a:defRPr/>
            </a:pP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文本占位符 8"/>
          <p:cNvSpPr>
            <a:spLocks noGrp="1"/>
          </p:cNvSpPr>
          <p:nvPr>
            <p:ph type="body" idx="1"/>
          </p:nvPr>
        </p:nvSpPr>
        <p:spPr bwMode="auto">
          <a:xfrm>
            <a:off x="457200" y="1447800"/>
            <a:ext cx="8229600" cy="4678363"/>
          </a:xfrm>
          <a:prstGeom prst="rect">
            <a:avLst/>
          </a:prstGeom>
          <a:noFill/>
          <a:ln w="9525">
            <a:noFill/>
            <a:miter lim="800000"/>
          </a:ln>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24" name="日期占位符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ea typeface="+mn-ea"/>
                <a:cs typeface="+mn-cs"/>
              </a:defRPr>
            </a:lvl1pPr>
          </a:lstStyle>
          <a:p>
            <a:pPr>
              <a:defRPr/>
            </a:pPr>
            <a:fld id="{0B0D495F-06CA-437A-B3DA-54D558D1FBF9}" type="datetimeFigureOut">
              <a:rPr lang="zh-CN" altLang="en-US"/>
              <a:pPr>
                <a:defRPr/>
              </a:pPr>
              <a:t>2021/6/1</a:t>
            </a:fld>
            <a:endParaRPr lang="zh-CN" altLang="en-US"/>
          </a:p>
        </p:txBody>
      </p:sp>
      <p:sp>
        <p:nvSpPr>
          <p:cNvPr id="10" name="页脚占位符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ea typeface="+mn-ea"/>
                <a:cs typeface="+mn-cs"/>
              </a:defRPr>
            </a:lvl1pPr>
          </a:lstStyle>
          <a:p>
            <a:pPr>
              <a:defRPr/>
            </a:pPr>
            <a:endParaRPr lang="zh-CN" altLang="en-US"/>
          </a:p>
        </p:txBody>
      </p:sp>
      <p:sp>
        <p:nvSpPr>
          <p:cNvPr id="22" name="灯片编号占位符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ea typeface="+mn-ea"/>
                <a:cs typeface="+mn-cs"/>
              </a:defRPr>
            </a:lvl1pPr>
          </a:lstStyle>
          <a:p>
            <a:pPr>
              <a:defRPr/>
            </a:pPr>
            <a:fld id="{794EB1AF-56BB-4DB9-9685-A27AB860B559}" type="slidenum">
              <a:rPr lang="zh-CN" altLang="en-US"/>
              <a:pPr>
                <a:defRPr/>
              </a:pPr>
              <a:t>‹#›</a:t>
            </a:fld>
            <a:endParaRPr lang="zh-CN" altLang="en-US"/>
          </a:p>
        </p:txBody>
      </p:sp>
      <p:sp>
        <p:nvSpPr>
          <p:cNvPr id="5" name="标题占位符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zh-CN" altLang="en-US"/>
              <a:t>单击此处编辑母版标题样式</a:t>
            </a:r>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华文新魏" panose="02010800040101010101" charset="-122"/>
        </a:defRPr>
      </a:lvl1pPr>
      <a:lvl2pPr algn="l" rtl="0" fontAlgn="base">
        <a:spcBef>
          <a:spcPct val="0"/>
        </a:spcBef>
        <a:spcAft>
          <a:spcPct val="0"/>
        </a:spcAft>
        <a:defRPr sz="4200">
          <a:solidFill>
            <a:srgbClr val="F9F9F9"/>
          </a:solidFill>
          <a:latin typeface="Constantia" panose="02030602050306030303" pitchFamily="18" charset="0"/>
          <a:ea typeface="华文新魏" panose="02010800040101010101" charset="-122"/>
          <a:cs typeface="华文新魏" panose="02010800040101010101" charset="-122"/>
        </a:defRPr>
      </a:lvl2pPr>
      <a:lvl3pPr algn="l" rtl="0" fontAlgn="base">
        <a:spcBef>
          <a:spcPct val="0"/>
        </a:spcBef>
        <a:spcAft>
          <a:spcPct val="0"/>
        </a:spcAft>
        <a:defRPr sz="4200">
          <a:solidFill>
            <a:srgbClr val="F9F9F9"/>
          </a:solidFill>
          <a:latin typeface="Constantia" panose="02030602050306030303" pitchFamily="18" charset="0"/>
          <a:ea typeface="华文新魏" panose="02010800040101010101" charset="-122"/>
          <a:cs typeface="华文新魏" panose="02010800040101010101" charset="-122"/>
        </a:defRPr>
      </a:lvl3pPr>
      <a:lvl4pPr algn="l" rtl="0" fontAlgn="base">
        <a:spcBef>
          <a:spcPct val="0"/>
        </a:spcBef>
        <a:spcAft>
          <a:spcPct val="0"/>
        </a:spcAft>
        <a:defRPr sz="4200">
          <a:solidFill>
            <a:srgbClr val="F9F9F9"/>
          </a:solidFill>
          <a:latin typeface="Constantia" panose="02030602050306030303" pitchFamily="18" charset="0"/>
          <a:ea typeface="华文新魏" panose="02010800040101010101" charset="-122"/>
          <a:cs typeface="华文新魏" panose="02010800040101010101" charset="-122"/>
        </a:defRPr>
      </a:lvl4pPr>
      <a:lvl5pPr algn="l" rtl="0" fontAlgn="base">
        <a:spcBef>
          <a:spcPct val="0"/>
        </a:spcBef>
        <a:spcAft>
          <a:spcPct val="0"/>
        </a:spcAft>
        <a:defRPr sz="4200">
          <a:solidFill>
            <a:srgbClr val="F9F9F9"/>
          </a:solidFill>
          <a:latin typeface="Constantia" panose="02030602050306030303" pitchFamily="18" charset="0"/>
          <a:ea typeface="华文新魏" panose="02010800040101010101" charset="-122"/>
          <a:cs typeface="华文新魏" panose="02010800040101010101" charset="-122"/>
        </a:defRPr>
      </a:lvl5pPr>
      <a:lvl6pPr marL="457200" algn="l" rtl="0" fontAlgn="base">
        <a:spcBef>
          <a:spcPct val="0"/>
        </a:spcBef>
        <a:spcAft>
          <a:spcPct val="0"/>
        </a:spcAft>
        <a:defRPr sz="4200">
          <a:solidFill>
            <a:srgbClr val="F9F9F9"/>
          </a:solidFill>
          <a:latin typeface="Constantia" panose="02030602050306030303" pitchFamily="18" charset="0"/>
          <a:ea typeface="华文新魏" panose="02010800040101010101" charset="-122"/>
          <a:cs typeface="华文新魏" panose="02010800040101010101" charset="-122"/>
        </a:defRPr>
      </a:lvl6pPr>
      <a:lvl7pPr marL="914400" algn="l" rtl="0" fontAlgn="base">
        <a:spcBef>
          <a:spcPct val="0"/>
        </a:spcBef>
        <a:spcAft>
          <a:spcPct val="0"/>
        </a:spcAft>
        <a:defRPr sz="4200">
          <a:solidFill>
            <a:srgbClr val="F9F9F9"/>
          </a:solidFill>
          <a:latin typeface="Constantia" panose="02030602050306030303" pitchFamily="18" charset="0"/>
          <a:ea typeface="华文新魏" panose="02010800040101010101" charset="-122"/>
          <a:cs typeface="华文新魏" panose="02010800040101010101" charset="-122"/>
        </a:defRPr>
      </a:lvl7pPr>
      <a:lvl8pPr marL="1371600" algn="l" rtl="0" fontAlgn="base">
        <a:spcBef>
          <a:spcPct val="0"/>
        </a:spcBef>
        <a:spcAft>
          <a:spcPct val="0"/>
        </a:spcAft>
        <a:defRPr sz="4200">
          <a:solidFill>
            <a:srgbClr val="F9F9F9"/>
          </a:solidFill>
          <a:latin typeface="Constantia" panose="02030602050306030303" pitchFamily="18" charset="0"/>
          <a:ea typeface="华文新魏" panose="02010800040101010101" charset="-122"/>
          <a:cs typeface="华文新魏" panose="02010800040101010101" charset="-122"/>
        </a:defRPr>
      </a:lvl8pPr>
      <a:lvl9pPr marL="1828800" algn="l" rtl="0" fontAlgn="base">
        <a:spcBef>
          <a:spcPct val="0"/>
        </a:spcBef>
        <a:spcAft>
          <a:spcPct val="0"/>
        </a:spcAft>
        <a:defRPr sz="4200">
          <a:solidFill>
            <a:srgbClr val="F9F9F9"/>
          </a:solidFill>
          <a:latin typeface="Constantia" panose="02030602050306030303" pitchFamily="18" charset="0"/>
          <a:ea typeface="华文新魏" panose="02010800040101010101" charset="-122"/>
          <a:cs typeface="华文新魏" panose="02010800040101010101" charset="-122"/>
        </a:defRPr>
      </a:lvl9pPr>
    </p:titleStyle>
    <p:bodyStyle>
      <a:lvl1pPr marL="273050" indent="-273050" algn="l" rtl="0" fontAlgn="base">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华文新魏" panose="02010800040101010101" charset="-122"/>
        </a:defRPr>
      </a:lvl1pPr>
      <a:lvl2pPr marL="640080" indent="-273050" algn="l" rtl="0" fontAlgn="base">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华文新魏" panose="02010800040101010101" charset="-122"/>
        </a:defRPr>
      </a:lvl2pPr>
      <a:lvl3pPr marL="1005205" indent="-228600" algn="l" rtl="0" fontAlgn="base">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华文新魏" panose="02010800040101010101" charset="-122"/>
        </a:defRPr>
      </a:lvl3pPr>
      <a:lvl4pPr marL="1279525" indent="-228600" algn="l" rtl="0" fontAlgn="base">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华文新魏" panose="02010800040101010101" charset="-122"/>
        </a:defRPr>
      </a:lvl4pPr>
      <a:lvl5pPr marL="1554480" indent="-228600" algn="l" rtl="0" fontAlgn="base">
        <a:spcBef>
          <a:spcPts val="340"/>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华文新魏" panose="02010800040101010101" charset="-122"/>
        </a:defRPr>
      </a:lvl5pPr>
      <a:lvl6pPr marL="1828800" indent="-228600" algn="l" rtl="0" eaLnBrk="1" latinLnBrk="0" hangingPunct="1">
        <a:spcBef>
          <a:spcPts val="340"/>
        </a:spcBef>
        <a:buClr>
          <a:schemeClr val="accent2">
            <a:shade val="75000"/>
          </a:schemeClr>
        </a:buClr>
        <a:buSzPct val="85000"/>
        <a:buFont typeface="Wingdings 2" panose="05020102010507070707"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anose="05020102010507070707"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anose="05020102010507070707"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anose="05020102010507070707"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image" Target="../media/image8.jp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457200" y="3700463"/>
            <a:ext cx="8305800" cy="1143000"/>
          </a:xfrm>
        </p:spPr>
        <p:txBody>
          <a:bodyPr/>
          <a:lstStyle/>
          <a:p>
            <a:pPr fontAlgn="auto">
              <a:spcAft>
                <a:spcPts val="0"/>
              </a:spcAft>
              <a:buFont typeface="Wingdings 2" panose="05020102010507070707"/>
              <a:buNone/>
              <a:defRPr/>
            </a:pPr>
            <a:r>
              <a:rPr lang="zh-CN" altLang="en-US" sz="2000" dirty="0" smtClean="0">
                <a:solidFill>
                  <a:srgbClr val="FF0000"/>
                </a:solidFill>
                <a:latin typeface="方正舒体" pitchFamily="2" charset="-122"/>
                <a:ea typeface="方正舒体" pitchFamily="2" charset="-122"/>
                <a:cs typeface="+mn-cs"/>
              </a:rPr>
              <a:t>本材料谨供参考，最终以省级就业主管部门意见为准</a:t>
            </a:r>
            <a:endParaRPr lang="en-US" altLang="zh-CN" sz="2000" dirty="0" smtClean="0">
              <a:solidFill>
                <a:srgbClr val="FF0000"/>
              </a:solidFill>
              <a:latin typeface="方正舒体" pitchFamily="2" charset="-122"/>
              <a:ea typeface="方正舒体" pitchFamily="2" charset="-122"/>
              <a:cs typeface="+mn-cs"/>
            </a:endParaRPr>
          </a:p>
          <a:p>
            <a:pPr fontAlgn="auto">
              <a:spcAft>
                <a:spcPts val="0"/>
              </a:spcAft>
              <a:buFont typeface="Wingdings 2" panose="05020102010507070707"/>
              <a:buNone/>
              <a:defRPr/>
            </a:pPr>
            <a:endParaRPr lang="en-US" altLang="zh-CN" sz="4400" dirty="0" smtClean="0">
              <a:latin typeface="华文行楷" panose="02010800040101010101" charset="-122"/>
              <a:ea typeface="华文行楷" panose="02010800040101010101" charset="-122"/>
              <a:cs typeface="+mn-cs"/>
            </a:endParaRPr>
          </a:p>
          <a:p>
            <a:pPr fontAlgn="auto">
              <a:spcAft>
                <a:spcPts val="0"/>
              </a:spcAft>
              <a:buFont typeface="Wingdings 2" panose="05020102010507070707"/>
              <a:buNone/>
              <a:defRPr/>
            </a:pPr>
            <a:r>
              <a:rPr lang="en-US" altLang="zh-CN" sz="4400" dirty="0" smtClean="0">
                <a:latin typeface="华文行楷" panose="02010800040101010101" charset="-122"/>
                <a:ea typeface="华文行楷" panose="02010800040101010101" charset="-122"/>
                <a:cs typeface="+mn-cs"/>
              </a:rPr>
              <a:t>2021</a:t>
            </a:r>
            <a:r>
              <a:rPr lang="zh-CN" altLang="en-US" sz="4400" dirty="0" smtClean="0">
                <a:latin typeface="华文行楷" panose="02010800040101010101" charset="-122"/>
                <a:ea typeface="华文行楷" panose="02010800040101010101" charset="-122"/>
                <a:cs typeface="+mn-cs"/>
              </a:rPr>
              <a:t>年</a:t>
            </a:r>
            <a:r>
              <a:rPr lang="en-US" altLang="zh-CN" sz="4400" dirty="0" smtClean="0">
                <a:latin typeface="华文行楷" panose="02010800040101010101" charset="-122"/>
                <a:ea typeface="华文行楷" panose="02010800040101010101" charset="-122"/>
                <a:cs typeface="+mn-cs"/>
              </a:rPr>
              <a:t>5</a:t>
            </a:r>
            <a:r>
              <a:rPr lang="zh-CN" altLang="en-US" sz="4400" dirty="0" smtClean="0">
                <a:latin typeface="华文行楷" panose="02010800040101010101" charset="-122"/>
                <a:ea typeface="华文行楷" panose="02010800040101010101" charset="-122"/>
                <a:cs typeface="+mn-cs"/>
              </a:rPr>
              <a:t>月</a:t>
            </a:r>
            <a:endParaRPr lang="zh-CN" altLang="en-US" sz="4400" dirty="0">
              <a:latin typeface="华文行楷" panose="02010800040101010101" charset="-122"/>
              <a:ea typeface="华文行楷" panose="02010800040101010101" charset="-122"/>
              <a:cs typeface="+mn-cs"/>
            </a:endParaRPr>
          </a:p>
        </p:txBody>
      </p:sp>
      <p:sp>
        <p:nvSpPr>
          <p:cNvPr id="2" name="标题 1"/>
          <p:cNvSpPr>
            <a:spLocks noGrp="1"/>
          </p:cNvSpPr>
          <p:nvPr>
            <p:ph type="ctrTitle"/>
          </p:nvPr>
        </p:nvSpPr>
        <p:spPr/>
        <p:txBody>
          <a:bodyPr/>
          <a:lstStyle/>
          <a:p>
            <a:pPr fontAlgn="auto">
              <a:spcAft>
                <a:spcPts val="0"/>
              </a:spcAft>
              <a:defRPr/>
            </a:pPr>
            <a:r>
              <a:rPr altLang="zh-CN" sz="7200" dirty="0">
                <a:cs typeface="+mj-cs"/>
              </a:rPr>
              <a:t>2021</a:t>
            </a:r>
            <a:r>
              <a:rPr lang="zh-CN" altLang="en-US" sz="7200" dirty="0">
                <a:cs typeface="+mj-cs"/>
              </a:rPr>
              <a:t>年毕业生就业</a:t>
            </a:r>
            <a:r>
              <a:rPr altLang="zh-CN" sz="7200" dirty="0">
                <a:cs typeface="+mj-cs"/>
              </a:rPr>
              <a:t/>
            </a:r>
            <a:br>
              <a:rPr altLang="zh-CN" sz="7200" dirty="0">
                <a:cs typeface="+mj-cs"/>
              </a:rPr>
            </a:br>
            <a:r>
              <a:rPr lang="zh-CN" altLang="en-US" sz="7200" dirty="0" smtClean="0">
                <a:cs typeface="+mj-cs"/>
              </a:rPr>
              <a:t>派遣登记工作</a:t>
            </a:r>
            <a:r>
              <a:rPr lang="zh-CN" altLang="en-US" sz="7200" dirty="0">
                <a:cs typeface="+mj-cs"/>
              </a:rPr>
              <a:t>材料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152400"/>
            <a:ext cx="8229600" cy="919146"/>
          </a:xfrm>
        </p:spPr>
        <p:txBody>
          <a:bodyPr/>
          <a:lstStyle/>
          <a:p>
            <a:pPr fontAlgn="auto">
              <a:spcAft>
                <a:spcPts val="0"/>
              </a:spcAft>
              <a:defRPr/>
            </a:pPr>
            <a:r>
              <a:rPr lang="zh-CN" altLang="en-US" dirty="0">
                <a:cs typeface="+mj-cs"/>
              </a:rPr>
              <a:t>其他录用形式就业</a:t>
            </a:r>
          </a:p>
        </p:txBody>
      </p:sp>
      <p:sp>
        <p:nvSpPr>
          <p:cNvPr id="33794" name="矩形 4"/>
          <p:cNvSpPr>
            <a:spLocks noChangeArrowheads="1"/>
          </p:cNvSpPr>
          <p:nvPr/>
        </p:nvSpPr>
        <p:spPr bwMode="auto">
          <a:xfrm>
            <a:off x="539552" y="1052736"/>
            <a:ext cx="8215370" cy="6093976"/>
          </a:xfrm>
          <a:prstGeom prst="rect">
            <a:avLst/>
          </a:prstGeom>
          <a:noFill/>
          <a:ln w="9525">
            <a:noFill/>
            <a:miter lim="800000"/>
          </a:ln>
        </p:spPr>
        <p:txBody>
          <a:bodyPr wrap="square">
            <a:spAutoFit/>
          </a:bodyPr>
          <a:lstStyle/>
          <a:p>
            <a:r>
              <a:rPr lang="en-US" altLang="zh-CN" sz="2600" dirty="0" smtClean="0">
                <a:latin typeface="Constantia" panose="02030602050306030303" pitchFamily="18" charset="0"/>
                <a:ea typeface="华文新魏" panose="02010800040101010101" charset="-122"/>
              </a:rPr>
              <a:t>1</a:t>
            </a:r>
            <a:r>
              <a:rPr lang="zh-CN" altLang="en-US" sz="2600" dirty="0">
                <a:latin typeface="Constantia" panose="02030602050306030303" pitchFamily="18" charset="0"/>
                <a:ea typeface="华文新魏" panose="02010800040101010101" charset="-122"/>
              </a:rPr>
              <a:t>、报到证签发类别是</a:t>
            </a:r>
            <a:r>
              <a:rPr lang="zh-CN" altLang="en-US" sz="2600" dirty="0" smtClean="0">
                <a:latin typeface="Constantia" panose="02030602050306030303" pitchFamily="18" charset="0"/>
                <a:ea typeface="华文新魏" panose="02010800040101010101" charset="-122"/>
              </a:rPr>
              <a:t>“回生源地报到”，档案寄回生源地</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2</a:t>
            </a:r>
            <a:r>
              <a:rPr lang="zh-CN" altLang="en-US" sz="2600" dirty="0">
                <a:latin typeface="Constantia" panose="02030602050306030303" pitchFamily="18" charset="0"/>
                <a:ea typeface="华文新魏" panose="02010800040101010101" charset="-122"/>
              </a:rPr>
              <a:t>、单位性质要注意区分企业和事业单位、科研单位</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3</a:t>
            </a:r>
            <a:r>
              <a:rPr lang="zh-CN" altLang="en-US" sz="2600" dirty="0">
                <a:latin typeface="Constantia" panose="02030602050306030303" pitchFamily="18" charset="0"/>
                <a:ea typeface="华文新魏" panose="02010800040101010101" charset="-122"/>
              </a:rPr>
              <a:t> 、提供的就业证明材料没有单位信息登记所需要的详细信息的，请学生手写补充在就业证明材料上</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4</a:t>
            </a:r>
            <a:r>
              <a:rPr lang="zh-CN" altLang="en-US" sz="2600" dirty="0">
                <a:latin typeface="Constantia" panose="02030602050306030303" pitchFamily="18" charset="0"/>
                <a:ea typeface="华文新魏" panose="02010800040101010101" charset="-122"/>
              </a:rPr>
              <a:t>、就业派遣证明材料</a:t>
            </a:r>
            <a:r>
              <a:rPr lang="zh-CN" altLang="en-US" sz="2600" dirty="0" smtClean="0">
                <a:latin typeface="Constantia" panose="02030602050306030303" pitchFamily="18" charset="0"/>
                <a:ea typeface="华文新魏" panose="02010800040101010101" charset="-122"/>
              </a:rPr>
              <a:t>：在职</a:t>
            </a:r>
            <a:r>
              <a:rPr lang="zh-CN" altLang="en-US" sz="2600" dirty="0">
                <a:latin typeface="Constantia" panose="02030602050306030303" pitchFamily="18" charset="0"/>
                <a:ea typeface="华文新魏" panose="02010800040101010101" charset="-122"/>
              </a:rPr>
              <a:t>证明或工资</a:t>
            </a:r>
            <a:r>
              <a:rPr lang="zh-CN" altLang="en-US" sz="2600" dirty="0" smtClean="0">
                <a:latin typeface="Constantia" panose="02030602050306030303" pitchFamily="18" charset="0"/>
                <a:ea typeface="华文新魏" panose="02010800040101010101" charset="-122"/>
              </a:rPr>
              <a:t>流水</a:t>
            </a:r>
            <a:r>
              <a:rPr lang="zh-CN" altLang="en-US" sz="2600" dirty="0" smtClean="0">
                <a:solidFill>
                  <a:srgbClr val="FF0000"/>
                </a:solidFill>
                <a:latin typeface="Constantia" panose="02030602050306030303" pitchFamily="18" charset="0"/>
                <a:ea typeface="华文新魏" panose="02010800040101010101" charset="-122"/>
              </a:rPr>
              <a:t>（不低于当地最低工资标准）</a:t>
            </a:r>
            <a:r>
              <a:rPr lang="zh-CN" altLang="en-US" sz="2600" dirty="0" smtClean="0">
                <a:latin typeface="Constantia" panose="02030602050306030303" pitchFamily="18" charset="0"/>
                <a:ea typeface="华文新魏" panose="02010800040101010101" charset="-122"/>
              </a:rPr>
              <a:t>、工资表</a:t>
            </a:r>
            <a:r>
              <a:rPr lang="zh-CN" altLang="en-US" sz="2600" dirty="0">
                <a:latin typeface="Constantia" panose="02030602050306030303" pitchFamily="18" charset="0"/>
                <a:ea typeface="华文新魏" panose="02010800040101010101" charset="-122"/>
              </a:rPr>
              <a:t>、社保缴交</a:t>
            </a:r>
            <a:r>
              <a:rPr lang="zh-CN" altLang="en-US" sz="2600" dirty="0" smtClean="0">
                <a:latin typeface="Constantia" panose="02030602050306030303" pitchFamily="18" charset="0"/>
                <a:ea typeface="华文新魏" panose="02010800040101010101" charset="-122"/>
              </a:rPr>
              <a:t>记录等</a:t>
            </a:r>
            <a:r>
              <a:rPr lang="zh-CN" altLang="en-US" sz="2600" dirty="0">
                <a:latin typeface="Constantia" panose="02030602050306030303" pitchFamily="18" charset="0"/>
                <a:ea typeface="华文新魏" panose="02010800040101010101" charset="-122"/>
              </a:rPr>
              <a:t>其他证明</a:t>
            </a:r>
            <a:r>
              <a:rPr lang="zh-CN" altLang="en-US" sz="2600" dirty="0" smtClean="0">
                <a:latin typeface="Constantia" panose="02030602050306030303" pitchFamily="18" charset="0"/>
                <a:ea typeface="华文新魏" panose="02010800040101010101" charset="-122"/>
              </a:rPr>
              <a:t>材料</a:t>
            </a:r>
            <a:endParaRPr lang="en-US" altLang="zh-CN" sz="2600" dirty="0" smtClean="0">
              <a:latin typeface="Constantia" panose="02030602050306030303" pitchFamily="18" charset="0"/>
              <a:ea typeface="华文新魏" panose="02010800040101010101" charset="-122"/>
            </a:endParaRPr>
          </a:p>
          <a:p>
            <a:r>
              <a:rPr lang="en-US" altLang="zh-CN" sz="2600" dirty="0" smtClean="0">
                <a:latin typeface="Constantia" panose="02030602050306030303" pitchFamily="18" charset="0"/>
                <a:ea typeface="华文新魏" panose="02010800040101010101" charset="-122"/>
              </a:rPr>
              <a:t>5</a:t>
            </a:r>
            <a:r>
              <a:rPr lang="zh-CN" altLang="en-US" sz="2600" dirty="0" smtClean="0">
                <a:latin typeface="Constantia" panose="02030602050306030303" pitchFamily="18" charset="0"/>
                <a:ea typeface="华文新魏" panose="02010800040101010101" charset="-122"/>
              </a:rPr>
              <a:t>、生源</a:t>
            </a:r>
            <a:r>
              <a:rPr lang="zh-CN" altLang="en-US" sz="2600" dirty="0">
                <a:latin typeface="Constantia" panose="02030602050306030303" pitchFamily="18" charset="0"/>
                <a:ea typeface="华文新魏" panose="02010800040101010101" charset="-122"/>
              </a:rPr>
              <a:t>地是</a:t>
            </a:r>
            <a:r>
              <a:rPr lang="zh-CN" altLang="en-US" sz="2600" dirty="0">
                <a:solidFill>
                  <a:srgbClr val="FF0000"/>
                </a:solidFill>
                <a:latin typeface="Constantia" panose="02030602050306030303" pitchFamily="18" charset="0"/>
                <a:ea typeface="华文新魏" panose="02010800040101010101" charset="-122"/>
              </a:rPr>
              <a:t>省内</a:t>
            </a:r>
            <a:r>
              <a:rPr lang="zh-CN" altLang="en-US" sz="2600" dirty="0">
                <a:latin typeface="Constantia" panose="02030602050306030303" pitchFamily="18" charset="0"/>
                <a:ea typeface="华文新魏" panose="02010800040101010101" charset="-122"/>
              </a:rPr>
              <a:t>的</a:t>
            </a:r>
            <a:r>
              <a:rPr lang="zh-CN" altLang="en-US" sz="2600" dirty="0" smtClean="0">
                <a:latin typeface="Constantia" panose="02030602050306030303" pitchFamily="18" charset="0"/>
                <a:ea typeface="华文新魏" panose="02010800040101010101" charset="-122"/>
              </a:rPr>
              <a:t>，单位名称登记为</a:t>
            </a:r>
            <a:r>
              <a:rPr lang="zh-CN" altLang="en-US" sz="2600" dirty="0" smtClean="0">
                <a:solidFill>
                  <a:srgbClr val="FF0000"/>
                </a:solidFill>
                <a:latin typeface="Constantia" panose="02030602050306030303" pitchFamily="18" charset="0"/>
                <a:ea typeface="华文新魏" panose="02010800040101010101" charset="-122"/>
              </a:rPr>
              <a:t>“待就业”</a:t>
            </a:r>
            <a:r>
              <a:rPr lang="zh-CN" altLang="en-US" sz="2600" dirty="0">
                <a:latin typeface="Constantia" panose="02030602050306030303" pitchFamily="18" charset="0"/>
                <a:ea typeface="华文新魏" panose="02010800040101010101" charset="-122"/>
              </a:rPr>
              <a:t>，报到证签往单位登记为“生源所在县（市、区）人力资源和社会保障局（可不具体）；生源地是</a:t>
            </a:r>
            <a:r>
              <a:rPr lang="zh-CN" altLang="en-US" sz="2600" dirty="0">
                <a:solidFill>
                  <a:srgbClr val="FF0000"/>
                </a:solidFill>
                <a:latin typeface="Constantia" panose="02030602050306030303" pitchFamily="18" charset="0"/>
                <a:ea typeface="华文新魏" panose="02010800040101010101" charset="-122"/>
              </a:rPr>
              <a:t>省外</a:t>
            </a:r>
            <a:r>
              <a:rPr lang="zh-CN" altLang="en-US" sz="2600" dirty="0">
                <a:latin typeface="Constantia" panose="02030602050306030303" pitchFamily="18" charset="0"/>
                <a:ea typeface="华文新魏" panose="02010800040101010101" charset="-122"/>
              </a:rPr>
              <a:t>的，单位</a:t>
            </a:r>
            <a:r>
              <a:rPr lang="zh-CN" altLang="en-US" sz="2600" dirty="0" smtClean="0">
                <a:latin typeface="Constantia" panose="02030602050306030303" pitchFamily="18" charset="0"/>
                <a:ea typeface="华文新魏" panose="02010800040101010101" charset="-122"/>
              </a:rPr>
              <a:t>名称</a:t>
            </a:r>
            <a:r>
              <a:rPr lang="zh-CN" altLang="en-US" sz="2600" dirty="0" smtClean="0">
                <a:solidFill>
                  <a:srgbClr val="FF0000"/>
                </a:solidFill>
                <a:latin typeface="Constantia" panose="02030602050306030303" pitchFamily="18" charset="0"/>
                <a:ea typeface="华文新魏" panose="02010800040101010101" charset="-122"/>
              </a:rPr>
              <a:t>留</a:t>
            </a:r>
            <a:r>
              <a:rPr lang="en-US" altLang="zh-CN" sz="2600" dirty="0" smtClean="0">
                <a:solidFill>
                  <a:srgbClr val="FF0000"/>
                </a:solidFill>
                <a:latin typeface="Constantia" panose="02030602050306030303" pitchFamily="18" charset="0"/>
                <a:ea typeface="华文新魏" panose="02010800040101010101" charset="-122"/>
              </a:rPr>
              <a:t> </a:t>
            </a:r>
            <a:r>
              <a:rPr lang="zh-CN" altLang="en-US" sz="2600" dirty="0" smtClean="0">
                <a:solidFill>
                  <a:srgbClr val="FF0000"/>
                </a:solidFill>
                <a:latin typeface="Constantia" panose="02030602050306030303" pitchFamily="18" charset="0"/>
                <a:ea typeface="华文新魏" panose="02010800040101010101" charset="-122"/>
              </a:rPr>
              <a:t>“空白”</a:t>
            </a:r>
            <a:r>
              <a:rPr lang="zh-CN" altLang="en-US" sz="2600" dirty="0">
                <a:latin typeface="Constantia" panose="02030602050306030303" pitchFamily="18" charset="0"/>
                <a:ea typeface="华文新魏" panose="02010800040101010101" charset="-122"/>
              </a:rPr>
              <a:t>，报到证签往单位登记为具体生源所在地主管部门（必须具体）</a:t>
            </a:r>
          </a:p>
          <a:p>
            <a:endParaRPr lang="zh-CN" altLang="en-US" sz="2600" dirty="0">
              <a:latin typeface="Constantia" panose="02030602050306030303" pitchFamily="18" charset="0"/>
              <a:ea typeface="华文新魏" panose="02010800040101010101" charset="-122"/>
            </a:endParaRPr>
          </a:p>
          <a:p>
            <a:endParaRPr lang="en-US" altLang="zh-CN" sz="2600" dirty="0">
              <a:latin typeface="Constantia" panose="02030602050306030303" pitchFamily="18" charset="0"/>
              <a:ea typeface="华文新魏" panose="0201080004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152400"/>
            <a:ext cx="8229600" cy="847708"/>
          </a:xfrm>
        </p:spPr>
        <p:txBody>
          <a:bodyPr/>
          <a:lstStyle/>
          <a:p>
            <a:pPr fontAlgn="auto">
              <a:spcAft>
                <a:spcPts val="0"/>
              </a:spcAft>
              <a:defRPr/>
            </a:pPr>
            <a:r>
              <a:rPr lang="zh-CN" altLang="en-US" dirty="0">
                <a:cs typeface="+mj-cs"/>
              </a:rPr>
              <a:t>科研助理</a:t>
            </a:r>
          </a:p>
        </p:txBody>
      </p:sp>
      <p:sp>
        <p:nvSpPr>
          <p:cNvPr id="34818" name="矩形 7"/>
          <p:cNvSpPr>
            <a:spLocks noChangeArrowheads="1"/>
          </p:cNvSpPr>
          <p:nvPr/>
        </p:nvSpPr>
        <p:spPr bwMode="auto">
          <a:xfrm>
            <a:off x="571486" y="1124744"/>
            <a:ext cx="8001027" cy="6155531"/>
          </a:xfrm>
          <a:prstGeom prst="rect">
            <a:avLst/>
          </a:prstGeom>
          <a:noFill/>
          <a:ln w="9525">
            <a:noFill/>
            <a:miter lim="800000"/>
          </a:ln>
        </p:spPr>
        <p:txBody>
          <a:bodyPr wrap="square">
            <a:spAutoFit/>
          </a:bodyPr>
          <a:lstStyle/>
          <a:p>
            <a:r>
              <a:rPr lang="en-US" altLang="zh-CN" sz="2800" dirty="0" smtClean="0">
                <a:latin typeface="Constantia" panose="02030602050306030303" pitchFamily="18" charset="0"/>
                <a:ea typeface="华文新魏" panose="02010800040101010101" charset="-122"/>
              </a:rPr>
              <a:t>1</a:t>
            </a:r>
            <a:r>
              <a:rPr lang="zh-CN" altLang="en-US" sz="2800" dirty="0">
                <a:latin typeface="Constantia" panose="02030602050306030303" pitchFamily="18" charset="0"/>
                <a:ea typeface="华文新魏" panose="02010800040101010101" charset="-122"/>
              </a:rPr>
              <a:t>、报到证签发类别是</a:t>
            </a:r>
            <a:r>
              <a:rPr lang="zh-CN" altLang="en-US" sz="2800" dirty="0" smtClean="0">
                <a:latin typeface="Constantia" panose="02030602050306030303" pitchFamily="18" charset="0"/>
                <a:ea typeface="华文新魏" panose="02010800040101010101" charset="-122"/>
              </a:rPr>
              <a:t>“回生源地报到”，档案寄回生源地</a:t>
            </a:r>
            <a:endParaRPr lang="en-US" altLang="zh-CN" sz="2800" dirty="0">
              <a:latin typeface="Constantia" panose="02030602050306030303" pitchFamily="18" charset="0"/>
              <a:ea typeface="华文新魏" panose="02010800040101010101" charset="-122"/>
            </a:endParaRPr>
          </a:p>
          <a:p>
            <a:r>
              <a:rPr lang="en-US" altLang="zh-CN" sz="2800" dirty="0">
                <a:latin typeface="Constantia" panose="02030602050306030303" pitchFamily="18" charset="0"/>
                <a:ea typeface="华文新魏" panose="02010800040101010101" charset="-122"/>
              </a:rPr>
              <a:t>2</a:t>
            </a:r>
            <a:r>
              <a:rPr lang="zh-CN" altLang="en-US" sz="2800" dirty="0">
                <a:latin typeface="Constantia" panose="02030602050306030303" pitchFamily="18" charset="0"/>
                <a:ea typeface="华文新魏" panose="02010800040101010101" charset="-122"/>
              </a:rPr>
              <a:t>、提供的就业证明材料没有单位信息登记所需要的详细信息的，请学生手写补充在就业证明材料上</a:t>
            </a:r>
            <a:endParaRPr lang="en-US" altLang="zh-CN" sz="2800" dirty="0">
              <a:latin typeface="Constantia" panose="02030602050306030303" pitchFamily="18" charset="0"/>
              <a:ea typeface="华文新魏" panose="02010800040101010101" charset="-122"/>
            </a:endParaRPr>
          </a:p>
          <a:p>
            <a:r>
              <a:rPr lang="en-US" altLang="zh-CN" sz="2800" dirty="0">
                <a:latin typeface="Constantia" panose="02030602050306030303" pitchFamily="18" charset="0"/>
                <a:ea typeface="华文新魏" panose="02010800040101010101" charset="-122"/>
              </a:rPr>
              <a:t>3</a:t>
            </a:r>
            <a:r>
              <a:rPr lang="zh-CN" altLang="en-US" sz="2800" dirty="0">
                <a:latin typeface="Constantia" panose="02030602050306030303" pitchFamily="18" charset="0"/>
                <a:ea typeface="华文新魏" panose="02010800040101010101" charset="-122"/>
              </a:rPr>
              <a:t> 、就业派遣证明材料：高校、科研机构和企业出具的</a:t>
            </a:r>
            <a:r>
              <a:rPr lang="zh-CN" altLang="en-US" sz="2800" dirty="0" smtClean="0">
                <a:latin typeface="Constantia" panose="02030602050306030303" pitchFamily="18" charset="0"/>
                <a:ea typeface="华文新魏" panose="02010800040101010101" charset="-122"/>
              </a:rPr>
              <a:t>证明</a:t>
            </a:r>
            <a:endParaRPr lang="en-US" altLang="zh-CN" sz="2800" dirty="0" smtClean="0">
              <a:latin typeface="Constantia" panose="02030602050306030303" pitchFamily="18" charset="0"/>
              <a:ea typeface="华文新魏" panose="02010800040101010101" charset="-122"/>
            </a:endParaRPr>
          </a:p>
          <a:p>
            <a:r>
              <a:rPr lang="en-US" altLang="zh-CN" sz="2800" dirty="0" smtClean="0">
                <a:latin typeface="Constantia" panose="02030602050306030303" pitchFamily="18" charset="0"/>
                <a:ea typeface="华文新魏" panose="02010800040101010101" charset="-122"/>
              </a:rPr>
              <a:t>4</a:t>
            </a:r>
            <a:r>
              <a:rPr lang="zh-CN" altLang="en-US" sz="2800" dirty="0" smtClean="0">
                <a:latin typeface="Constantia" panose="02030602050306030303" pitchFamily="18" charset="0"/>
                <a:ea typeface="华文新魏" panose="02010800040101010101" charset="-122"/>
              </a:rPr>
              <a:t>、</a:t>
            </a:r>
            <a:r>
              <a:rPr lang="zh-CN" altLang="en-US" sz="2800" dirty="0">
                <a:latin typeface="Constantia" panose="02030602050306030303" pitchFamily="18" charset="0"/>
                <a:ea typeface="华文新魏" panose="02010800040101010101" charset="-122"/>
              </a:rPr>
              <a:t>单位名称登记为</a:t>
            </a:r>
            <a:r>
              <a:rPr lang="zh-CN" altLang="en-US" sz="2800" dirty="0" smtClean="0">
                <a:latin typeface="Constantia" panose="02030602050306030303" pitchFamily="18" charset="0"/>
                <a:ea typeface="华文新魏" panose="02010800040101010101" charset="-122"/>
              </a:rPr>
              <a:t>“</a:t>
            </a:r>
            <a:r>
              <a:rPr lang="zh-CN" altLang="en-US" sz="2800" dirty="0" smtClean="0">
                <a:solidFill>
                  <a:srgbClr val="FF0000"/>
                </a:solidFill>
                <a:latin typeface="Constantia" panose="02030602050306030303" pitchFamily="18" charset="0"/>
                <a:ea typeface="华文新魏" panose="02010800040101010101" charset="-122"/>
              </a:rPr>
              <a:t>科研助理</a:t>
            </a:r>
            <a:r>
              <a:rPr lang="zh-CN" altLang="en-US" sz="2800" dirty="0" smtClean="0">
                <a:latin typeface="Constantia" panose="02030602050306030303" pitchFamily="18" charset="0"/>
                <a:ea typeface="华文新魏" panose="02010800040101010101" charset="-122"/>
              </a:rPr>
              <a:t>”</a:t>
            </a:r>
            <a:endParaRPr lang="en-US" altLang="zh-CN" sz="2800" dirty="0" smtClean="0">
              <a:latin typeface="Constantia" panose="02030602050306030303" pitchFamily="18" charset="0"/>
              <a:ea typeface="华文新魏" panose="02010800040101010101" charset="-122"/>
            </a:endParaRPr>
          </a:p>
          <a:p>
            <a:r>
              <a:rPr lang="en-US" altLang="zh-CN" sz="2800" dirty="0" smtClean="0">
                <a:latin typeface="Constantia" panose="02030602050306030303" pitchFamily="18" charset="0"/>
                <a:ea typeface="华文新魏" panose="02010800040101010101" charset="-122"/>
              </a:rPr>
              <a:t>5</a:t>
            </a:r>
            <a:r>
              <a:rPr lang="zh-CN" altLang="en-US" sz="2800" dirty="0" smtClean="0">
                <a:latin typeface="Constantia" panose="02030602050306030303" pitchFamily="18" charset="0"/>
                <a:ea typeface="华文新魏" panose="02010800040101010101" charset="-122"/>
              </a:rPr>
              <a:t>、生源</a:t>
            </a:r>
            <a:r>
              <a:rPr lang="zh-CN" altLang="en-US" sz="2800" dirty="0">
                <a:latin typeface="Constantia" panose="02030602050306030303" pitchFamily="18" charset="0"/>
                <a:ea typeface="华文新魏" panose="02010800040101010101" charset="-122"/>
              </a:rPr>
              <a:t>地是</a:t>
            </a:r>
            <a:r>
              <a:rPr lang="zh-CN" altLang="en-US" sz="2800" dirty="0">
                <a:solidFill>
                  <a:srgbClr val="FF0000"/>
                </a:solidFill>
                <a:latin typeface="Constantia" panose="02030602050306030303" pitchFamily="18" charset="0"/>
                <a:ea typeface="华文新魏" panose="02010800040101010101" charset="-122"/>
              </a:rPr>
              <a:t>省内</a:t>
            </a:r>
            <a:r>
              <a:rPr lang="zh-CN" altLang="en-US" sz="2800" dirty="0">
                <a:latin typeface="Constantia" panose="02030602050306030303" pitchFamily="18" charset="0"/>
                <a:ea typeface="华文新魏" panose="02010800040101010101" charset="-122"/>
              </a:rPr>
              <a:t>的，报到证签往单位登记为“生源所在县（市、区）人力资源和社会保障局（可不具体）；生源地是</a:t>
            </a:r>
            <a:r>
              <a:rPr lang="zh-CN" altLang="en-US" sz="2800" dirty="0">
                <a:solidFill>
                  <a:srgbClr val="FF0000"/>
                </a:solidFill>
                <a:latin typeface="Constantia" panose="02030602050306030303" pitchFamily="18" charset="0"/>
                <a:ea typeface="华文新魏" panose="02010800040101010101" charset="-122"/>
              </a:rPr>
              <a:t>省外</a:t>
            </a:r>
            <a:r>
              <a:rPr lang="zh-CN" altLang="en-US" sz="2800" dirty="0">
                <a:latin typeface="Constantia" panose="02030602050306030303" pitchFamily="18" charset="0"/>
                <a:ea typeface="华文新魏" panose="02010800040101010101" charset="-122"/>
              </a:rPr>
              <a:t>的，报到证签往单位登记为具体生源所在地主管部门（必须具体）</a:t>
            </a:r>
          </a:p>
          <a:p>
            <a:endParaRPr lang="zh-CN" altLang="en-US" sz="3200" dirty="0">
              <a:latin typeface="Constantia" panose="02030602050306030303" pitchFamily="18" charset="0"/>
              <a:ea typeface="华文新魏" panose="02010800040101010101" charset="-122"/>
            </a:endParaRPr>
          </a:p>
          <a:p>
            <a:endParaRPr lang="en-US" altLang="zh-CN" sz="2600" dirty="0">
              <a:latin typeface="Constantia" panose="02030602050306030303" pitchFamily="18" charset="0"/>
              <a:ea typeface="华文新魏" panose="02010800040101010101" charset="-122"/>
            </a:endParaRPr>
          </a:p>
        </p:txBody>
      </p:sp>
    </p:spTree>
    <p:extLst>
      <p:ext uri="{BB962C8B-B14F-4D97-AF65-F5344CB8AC3E}">
        <p14:creationId xmlns:p14="http://schemas.microsoft.com/office/powerpoint/2010/main" val="3498105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152400"/>
            <a:ext cx="8229600" cy="847708"/>
          </a:xfrm>
        </p:spPr>
        <p:txBody>
          <a:bodyPr/>
          <a:lstStyle/>
          <a:p>
            <a:pPr fontAlgn="auto">
              <a:spcAft>
                <a:spcPts val="0"/>
              </a:spcAft>
              <a:defRPr/>
            </a:pPr>
            <a:r>
              <a:rPr lang="zh-CN" altLang="en-US" dirty="0">
                <a:cs typeface="+mj-cs"/>
              </a:rPr>
              <a:t>应征义务兵</a:t>
            </a:r>
          </a:p>
        </p:txBody>
      </p:sp>
      <p:sp>
        <p:nvSpPr>
          <p:cNvPr id="34818" name="矩形 7"/>
          <p:cNvSpPr>
            <a:spLocks noChangeArrowheads="1"/>
          </p:cNvSpPr>
          <p:nvPr/>
        </p:nvSpPr>
        <p:spPr bwMode="auto">
          <a:xfrm>
            <a:off x="500034" y="1142984"/>
            <a:ext cx="8001027" cy="5293757"/>
          </a:xfrm>
          <a:prstGeom prst="rect">
            <a:avLst/>
          </a:prstGeom>
          <a:noFill/>
          <a:ln w="9525">
            <a:noFill/>
            <a:miter lim="800000"/>
          </a:ln>
        </p:spPr>
        <p:txBody>
          <a:bodyPr wrap="square">
            <a:spAutoFit/>
          </a:bodyPr>
          <a:lstStyle/>
          <a:p>
            <a:r>
              <a:rPr lang="en-US" altLang="zh-CN" sz="2600" dirty="0" smtClean="0">
                <a:latin typeface="Constantia" panose="02030602050306030303" pitchFamily="18" charset="0"/>
                <a:ea typeface="华文新魏" panose="02010800040101010101" charset="-122"/>
              </a:rPr>
              <a:t>1</a:t>
            </a:r>
            <a:r>
              <a:rPr lang="zh-CN" altLang="en-US" sz="2600" dirty="0">
                <a:latin typeface="Constantia" panose="02030602050306030303" pitchFamily="18" charset="0"/>
                <a:ea typeface="华文新魏" panose="02010800040101010101" charset="-122"/>
              </a:rPr>
              <a:t>、只登记毕业去向，单位名称，单位行业，单位所在地</a:t>
            </a:r>
            <a:endParaRPr lang="en-US" altLang="zh-CN" sz="2600" dirty="0">
              <a:solidFill>
                <a:srgbClr val="FF0000"/>
              </a:solidFill>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2</a:t>
            </a:r>
            <a:r>
              <a:rPr lang="zh-CN" altLang="en-US" sz="2600" dirty="0">
                <a:latin typeface="Constantia" panose="02030602050306030303" pitchFamily="18" charset="0"/>
                <a:ea typeface="华文新魏" panose="02010800040101010101" charset="-122"/>
              </a:rPr>
              <a:t>、报到证签发类别是</a:t>
            </a:r>
            <a:r>
              <a:rPr lang="zh-CN" altLang="en-US" sz="2600" dirty="0" smtClean="0">
                <a:latin typeface="Constantia" panose="02030602050306030303" pitchFamily="18" charset="0"/>
                <a:ea typeface="华文新魏" panose="02010800040101010101" charset="-122"/>
              </a:rPr>
              <a:t>“回生源地报到”，档案</a:t>
            </a:r>
            <a:r>
              <a:rPr lang="zh-CN" altLang="en-US" sz="2600" dirty="0">
                <a:latin typeface="Constantia" panose="02030602050306030303" pitchFamily="18" charset="0"/>
                <a:ea typeface="华文新魏" panose="02010800040101010101" charset="-122"/>
              </a:rPr>
              <a:t>可以寄回生源地，也可以根据部队要求寄到指定的人民武装部</a:t>
            </a:r>
          </a:p>
          <a:p>
            <a:r>
              <a:rPr lang="en-US" altLang="zh-CN" sz="2600" dirty="0" smtClean="0">
                <a:latin typeface="Constantia" panose="02030602050306030303" pitchFamily="18" charset="0"/>
                <a:ea typeface="华文新魏" panose="02010800040101010101" charset="-122"/>
              </a:rPr>
              <a:t>3</a:t>
            </a:r>
            <a:r>
              <a:rPr lang="zh-CN" altLang="en-US" sz="2600" dirty="0">
                <a:latin typeface="Constantia" panose="02030602050306030303" pitchFamily="18" charset="0"/>
                <a:ea typeface="华文新魏" panose="02010800040101010101" charset="-122"/>
              </a:rPr>
              <a:t>、“预征兵”也算应征</a:t>
            </a:r>
            <a:r>
              <a:rPr lang="zh-CN" altLang="en-US" sz="2600" dirty="0" smtClean="0">
                <a:latin typeface="Constantia" panose="02030602050306030303" pitchFamily="18" charset="0"/>
                <a:ea typeface="华文新魏" panose="02010800040101010101" charset="-122"/>
              </a:rPr>
              <a:t>义务兵，但是尚未被批准的，只能计入待就业</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4</a:t>
            </a:r>
            <a:r>
              <a:rPr lang="zh-CN" altLang="en-US" sz="2600" dirty="0">
                <a:latin typeface="Constantia" panose="02030602050306030303" pitchFamily="18" charset="0"/>
                <a:ea typeface="华文新魏" panose="02010800040101010101" charset="-122"/>
              </a:rPr>
              <a:t>、就业派遣证明材料：入伍通知书</a:t>
            </a:r>
            <a:r>
              <a:rPr lang="zh-CN" altLang="en-US" sz="2600" dirty="0" smtClean="0">
                <a:latin typeface="Constantia" panose="02030602050306030303" pitchFamily="18" charset="0"/>
                <a:ea typeface="华文新魏" panose="02010800040101010101" charset="-122"/>
              </a:rPr>
              <a:t>复印件</a:t>
            </a:r>
            <a:endParaRPr lang="en-US" altLang="zh-CN" sz="2600" dirty="0" smtClean="0">
              <a:latin typeface="Constantia" panose="02030602050306030303" pitchFamily="18" charset="0"/>
              <a:ea typeface="华文新魏" panose="02010800040101010101" charset="-122"/>
            </a:endParaRPr>
          </a:p>
          <a:p>
            <a:r>
              <a:rPr lang="en-US" altLang="zh-CN" sz="2600" dirty="0" smtClean="0">
                <a:latin typeface="Constantia" panose="02030602050306030303" pitchFamily="18" charset="0"/>
                <a:ea typeface="华文新魏" panose="02010800040101010101" charset="-122"/>
              </a:rPr>
              <a:t>5</a:t>
            </a:r>
            <a:r>
              <a:rPr lang="zh-CN" altLang="en-US" sz="2600" dirty="0" smtClean="0">
                <a:latin typeface="Constantia" panose="02030602050306030303" pitchFamily="18" charset="0"/>
                <a:ea typeface="华文新魏" panose="02010800040101010101" charset="-122"/>
              </a:rPr>
              <a:t>、用人单位名称登记为：</a:t>
            </a:r>
            <a:r>
              <a:rPr lang="zh-CN" altLang="en-US" sz="2600" dirty="0" smtClean="0">
                <a:solidFill>
                  <a:srgbClr val="FF0000"/>
                </a:solidFill>
                <a:latin typeface="Constantia" panose="02030602050306030303" pitchFamily="18" charset="0"/>
                <a:ea typeface="华文新魏" panose="02010800040101010101" charset="-122"/>
              </a:rPr>
              <a:t>预定兵</a:t>
            </a:r>
            <a:endParaRPr lang="en-US" altLang="zh-CN" sz="2600" dirty="0" smtClean="0">
              <a:solidFill>
                <a:srgbClr val="FF0000"/>
              </a:solidFill>
              <a:latin typeface="Constantia" panose="02030602050306030303" pitchFamily="18" charset="0"/>
              <a:ea typeface="华文新魏" panose="02010800040101010101" charset="-122"/>
            </a:endParaRPr>
          </a:p>
          <a:p>
            <a:r>
              <a:rPr lang="en-US" altLang="zh-CN" sz="2600" dirty="0" smtClean="0">
                <a:latin typeface="Constantia" panose="02030602050306030303" pitchFamily="18" charset="0"/>
                <a:ea typeface="华文新魏" panose="02010800040101010101" charset="-122"/>
              </a:rPr>
              <a:t>6</a:t>
            </a:r>
            <a:r>
              <a:rPr lang="zh-CN" altLang="en-US" sz="2600" dirty="0" smtClean="0">
                <a:latin typeface="Constantia" panose="02030602050306030303" pitchFamily="18" charset="0"/>
                <a:ea typeface="华文新魏" panose="02010800040101010101" charset="-122"/>
              </a:rPr>
              <a:t>、生源</a:t>
            </a:r>
            <a:r>
              <a:rPr lang="zh-CN" altLang="en-US" sz="2600" dirty="0">
                <a:latin typeface="Constantia" panose="02030602050306030303" pitchFamily="18" charset="0"/>
                <a:ea typeface="华文新魏" panose="02010800040101010101" charset="-122"/>
              </a:rPr>
              <a:t>地是</a:t>
            </a:r>
            <a:r>
              <a:rPr lang="zh-CN" altLang="en-US" sz="2600" dirty="0">
                <a:solidFill>
                  <a:srgbClr val="FF0000"/>
                </a:solidFill>
                <a:latin typeface="Constantia" panose="02030602050306030303" pitchFamily="18" charset="0"/>
                <a:ea typeface="华文新魏" panose="02010800040101010101" charset="-122"/>
              </a:rPr>
              <a:t>省内</a:t>
            </a:r>
            <a:r>
              <a:rPr lang="zh-CN" altLang="en-US" sz="2600" dirty="0">
                <a:latin typeface="Constantia" panose="02030602050306030303" pitchFamily="18" charset="0"/>
                <a:ea typeface="华文新魏" panose="02010800040101010101" charset="-122"/>
              </a:rPr>
              <a:t>的，报到证签往单位登记为“生源所在县（市、区）人力资源和社会保障局</a:t>
            </a:r>
            <a:r>
              <a:rPr lang="zh-CN" altLang="en-US" sz="2600" dirty="0">
                <a:solidFill>
                  <a:srgbClr val="FF0000"/>
                </a:solidFill>
                <a:latin typeface="Constantia" panose="02030602050306030303" pitchFamily="18" charset="0"/>
                <a:ea typeface="华文新魏" panose="02010800040101010101" charset="-122"/>
              </a:rPr>
              <a:t>（可不具体）</a:t>
            </a:r>
            <a:r>
              <a:rPr lang="zh-CN" altLang="en-US" sz="2600" dirty="0">
                <a:latin typeface="Constantia" panose="02030602050306030303" pitchFamily="18" charset="0"/>
                <a:ea typeface="华文新魏" panose="02010800040101010101" charset="-122"/>
              </a:rPr>
              <a:t>；生源地是省外的，报到证签往单位登记为具体生源所在地主管部门</a:t>
            </a:r>
            <a:r>
              <a:rPr lang="zh-CN" altLang="en-US" sz="2600" dirty="0">
                <a:solidFill>
                  <a:srgbClr val="FF0000"/>
                </a:solidFill>
                <a:latin typeface="Constantia" panose="02030602050306030303" pitchFamily="18" charset="0"/>
                <a:ea typeface="华文新魏" panose="02010800040101010101" charset="-122"/>
              </a:rPr>
              <a:t>（必须具体</a:t>
            </a:r>
            <a:r>
              <a:rPr lang="zh-CN" altLang="en-US" sz="2600" dirty="0" smtClean="0">
                <a:solidFill>
                  <a:srgbClr val="FF0000"/>
                </a:solidFill>
                <a:latin typeface="Constantia" panose="02030602050306030303" pitchFamily="18" charset="0"/>
                <a:ea typeface="华文新魏" panose="02010800040101010101" charset="-122"/>
              </a:rPr>
              <a:t>）</a:t>
            </a:r>
            <a:endParaRPr lang="en-US" altLang="zh-CN" sz="2600" dirty="0" smtClean="0">
              <a:solidFill>
                <a:srgbClr val="FF0000"/>
              </a:solidFill>
              <a:latin typeface="Constantia" panose="02030602050306030303" pitchFamily="18" charset="0"/>
              <a:ea typeface="华文新魏" panose="0201080004010101010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28662" y="1124744"/>
            <a:ext cx="7803778" cy="4176464"/>
          </a:xfrm>
        </p:spPr>
        <p:txBody>
          <a:bodyPr>
            <a:normAutofit fontScale="25000" lnSpcReduction="20000"/>
          </a:bodyPr>
          <a:lstStyle/>
          <a:p>
            <a:pPr marL="274320" indent="-274320" fontAlgn="auto">
              <a:spcAft>
                <a:spcPts val="0"/>
              </a:spcAft>
              <a:buFont typeface="Wingdings 2" panose="05020102010507070707"/>
              <a:buChar char=""/>
              <a:defRPr/>
            </a:pPr>
            <a:r>
              <a:rPr lang="zh-CN" altLang="en-US" sz="12800" dirty="0">
                <a:cs typeface="+mn-cs"/>
              </a:rPr>
              <a:t>要点：</a:t>
            </a:r>
            <a:endParaRPr lang="en-US" altLang="zh-CN" sz="12800" dirty="0">
              <a:cs typeface="+mn-cs"/>
            </a:endParaRPr>
          </a:p>
          <a:p>
            <a:pPr marL="274320" indent="-274320" fontAlgn="auto">
              <a:spcAft>
                <a:spcPts val="0"/>
              </a:spcAft>
              <a:buFont typeface="Wingdings 2" panose="05020102010507070707"/>
              <a:buNone/>
              <a:defRPr/>
            </a:pPr>
            <a:r>
              <a:rPr lang="en-US" altLang="zh-CN" sz="12800" dirty="0">
                <a:cs typeface="+mn-cs"/>
              </a:rPr>
              <a:t>1</a:t>
            </a:r>
            <a:r>
              <a:rPr lang="zh-CN" altLang="en-US" sz="12800" dirty="0">
                <a:cs typeface="+mn-cs"/>
              </a:rPr>
              <a:t>、“大学生志愿服务西部计划</a:t>
            </a:r>
            <a:r>
              <a:rPr lang="zh-CN" altLang="en-US" sz="12800" dirty="0" smtClean="0">
                <a:cs typeface="+mn-cs"/>
              </a:rPr>
              <a:t>”及“三支一扶计划”为</a:t>
            </a:r>
            <a:r>
              <a:rPr lang="zh-CN" altLang="en-US" sz="12800" dirty="0">
                <a:cs typeface="+mn-cs"/>
              </a:rPr>
              <a:t>国家项目，</a:t>
            </a:r>
            <a:r>
              <a:rPr lang="zh-CN" altLang="en-US" sz="12800" dirty="0">
                <a:solidFill>
                  <a:srgbClr val="FF0000"/>
                </a:solidFill>
                <a:cs typeface="+mn-cs"/>
              </a:rPr>
              <a:t>单位名称登记</a:t>
            </a:r>
            <a:r>
              <a:rPr lang="zh-CN" altLang="en-US" sz="12800" dirty="0" smtClean="0">
                <a:solidFill>
                  <a:srgbClr val="FF0000"/>
                </a:solidFill>
                <a:cs typeface="+mn-cs"/>
              </a:rPr>
              <a:t>为“三支一扶计划”或“西部计划”，其它为地方项目</a:t>
            </a:r>
            <a:endParaRPr lang="en-US" altLang="zh-CN" sz="12800" dirty="0">
              <a:solidFill>
                <a:srgbClr val="FF0000"/>
              </a:solidFill>
              <a:cs typeface="+mn-cs"/>
            </a:endParaRPr>
          </a:p>
          <a:p>
            <a:pPr marL="274320" indent="-274320" fontAlgn="auto">
              <a:spcAft>
                <a:spcPts val="0"/>
              </a:spcAft>
              <a:buFont typeface="Wingdings 2" panose="05020102010507070707"/>
              <a:buNone/>
              <a:defRPr/>
            </a:pPr>
            <a:r>
              <a:rPr lang="en-US" altLang="zh-CN" sz="12800" dirty="0">
                <a:cs typeface="+mn-cs"/>
              </a:rPr>
              <a:t>2</a:t>
            </a:r>
            <a:r>
              <a:rPr lang="zh-CN" altLang="en-US" sz="12800" dirty="0">
                <a:cs typeface="+mn-cs"/>
              </a:rPr>
              <a:t>、报到证签发类别是</a:t>
            </a:r>
            <a:r>
              <a:rPr lang="zh-CN" altLang="en-US" sz="12800" dirty="0" smtClean="0">
                <a:cs typeface="+mn-cs"/>
              </a:rPr>
              <a:t>“回生源地报到”，</a:t>
            </a:r>
            <a:r>
              <a:rPr lang="zh-CN" altLang="en-US" sz="12800" dirty="0" smtClean="0">
                <a:solidFill>
                  <a:srgbClr val="FF0000"/>
                </a:solidFill>
                <a:cs typeface="+mn-cs"/>
              </a:rPr>
              <a:t>档案根据学生意愿寄回生源地或就业地</a:t>
            </a:r>
            <a:endParaRPr lang="en-US" altLang="zh-CN" sz="12800" dirty="0">
              <a:solidFill>
                <a:srgbClr val="FF0000"/>
              </a:solidFill>
              <a:cs typeface="+mn-cs"/>
            </a:endParaRPr>
          </a:p>
          <a:p>
            <a:pPr marL="274320" indent="-274320" fontAlgn="auto">
              <a:spcAft>
                <a:spcPts val="0"/>
              </a:spcAft>
              <a:buFont typeface="Wingdings 2" panose="05020102010507070707"/>
              <a:buNone/>
              <a:defRPr/>
            </a:pPr>
            <a:r>
              <a:rPr lang="en-US" altLang="zh-CN" sz="12800" dirty="0">
                <a:latin typeface="Constantia" panose="02030602050306030303" pitchFamily="18" charset="0"/>
                <a:ea typeface="华文新魏" panose="02010800040101010101" charset="-122"/>
              </a:rPr>
              <a:t>3</a:t>
            </a:r>
            <a:r>
              <a:rPr lang="zh-CN" altLang="en-US" sz="12800" dirty="0">
                <a:latin typeface="Constantia" panose="02030602050306030303" pitchFamily="18" charset="0"/>
                <a:ea typeface="华文新魏" panose="02010800040101010101" charset="-122"/>
              </a:rPr>
              <a:t>、只登记毕业去向，单位名称，单位行业，单位所在地</a:t>
            </a:r>
            <a:endParaRPr lang="en-US" altLang="zh-CN" sz="12800" dirty="0">
              <a:solidFill>
                <a:srgbClr val="FF0000"/>
              </a:solidFill>
              <a:cs typeface="+mn-cs"/>
            </a:endParaRPr>
          </a:p>
          <a:p>
            <a:pPr marL="274320" indent="-274320" fontAlgn="auto">
              <a:spcAft>
                <a:spcPts val="0"/>
              </a:spcAft>
              <a:buFont typeface="Wingdings 2" panose="05020102010507070707"/>
              <a:buNone/>
              <a:defRPr/>
            </a:pPr>
            <a:r>
              <a:rPr lang="en-US" altLang="zh-CN" sz="12800" dirty="0">
                <a:cs typeface="+mn-cs"/>
              </a:rPr>
              <a:t>4</a:t>
            </a:r>
            <a:r>
              <a:rPr lang="zh-CN" altLang="en-US" sz="12800" dirty="0">
                <a:cs typeface="+mn-cs"/>
              </a:rPr>
              <a:t>、</a:t>
            </a:r>
            <a:r>
              <a:rPr lang="zh-CN" altLang="en-US" sz="12800" dirty="0" smtClean="0">
                <a:cs typeface="+mn-cs"/>
              </a:rPr>
              <a:t>就业派遣证明</a:t>
            </a:r>
            <a:r>
              <a:rPr lang="zh-CN" altLang="en-US" sz="12800" dirty="0">
                <a:cs typeface="+mn-cs"/>
              </a:rPr>
              <a:t>材料：省有关文件复印件</a:t>
            </a:r>
            <a:r>
              <a:rPr lang="en-US" altLang="zh-CN" sz="12800" dirty="0">
                <a:cs typeface="+mn-cs"/>
              </a:rPr>
              <a:t>(</a:t>
            </a:r>
            <a:r>
              <a:rPr lang="zh-CN" altLang="en-US" sz="12800" dirty="0">
                <a:cs typeface="+mn-cs"/>
              </a:rPr>
              <a:t>下划线标注名字</a:t>
            </a:r>
            <a:r>
              <a:rPr lang="en-US" altLang="zh-CN" sz="12800" dirty="0">
                <a:cs typeface="+mn-cs"/>
              </a:rPr>
              <a:t>)</a:t>
            </a:r>
          </a:p>
          <a:p>
            <a:pPr marL="274320" indent="-274320" fontAlgn="auto">
              <a:spcAft>
                <a:spcPts val="0"/>
              </a:spcAft>
              <a:buFont typeface="Wingdings 2" panose="05020102010507070707"/>
              <a:buNone/>
              <a:defRPr/>
            </a:pPr>
            <a:endParaRPr lang="en-US" altLang="zh-CN" sz="10400" dirty="0">
              <a:cs typeface="+mn-cs"/>
            </a:endParaRPr>
          </a:p>
          <a:p>
            <a:pPr marL="274320" indent="-274320" fontAlgn="auto">
              <a:spcAft>
                <a:spcPts val="0"/>
              </a:spcAft>
              <a:buFont typeface="Wingdings 2" panose="05020102010507070707"/>
              <a:buChar char=""/>
              <a:defRPr/>
            </a:pPr>
            <a:endParaRPr lang="zh-CN" altLang="en-US" dirty="0">
              <a:cs typeface="+mn-cs"/>
            </a:endParaRPr>
          </a:p>
        </p:txBody>
      </p:sp>
      <p:sp>
        <p:nvSpPr>
          <p:cNvPr id="3" name="标题 2"/>
          <p:cNvSpPr>
            <a:spLocks noGrp="1"/>
          </p:cNvSpPr>
          <p:nvPr>
            <p:ph type="title"/>
          </p:nvPr>
        </p:nvSpPr>
        <p:spPr>
          <a:xfrm>
            <a:off x="457200" y="152400"/>
            <a:ext cx="8229600" cy="704832"/>
          </a:xfrm>
        </p:spPr>
        <p:txBody>
          <a:bodyPr>
            <a:normAutofit fontScale="90000"/>
          </a:bodyPr>
          <a:lstStyle/>
          <a:p>
            <a:pPr fontAlgn="auto">
              <a:spcAft>
                <a:spcPts val="0"/>
              </a:spcAft>
              <a:defRPr/>
            </a:pPr>
            <a:r>
              <a:rPr lang="zh-CN" altLang="en-US" dirty="0" smtClean="0">
                <a:cs typeface="+mj-cs"/>
              </a:rPr>
              <a:t>国家地方基层</a:t>
            </a:r>
            <a:r>
              <a:rPr lang="zh-CN" altLang="en-US" dirty="0">
                <a:cs typeface="+mj-cs"/>
              </a:rPr>
              <a:t>项目</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fontAlgn="auto">
              <a:spcAft>
                <a:spcPts val="0"/>
              </a:spcAft>
              <a:defRPr/>
            </a:pPr>
            <a:r>
              <a:rPr lang="zh-CN" altLang="en-US" dirty="0" smtClean="0">
                <a:cs typeface="+mj-cs"/>
              </a:rPr>
              <a:t>基层项目计划</a:t>
            </a:r>
            <a:endParaRPr lang="zh-CN" altLang="en-US" dirty="0">
              <a:cs typeface="+mj-cs"/>
            </a:endParaRPr>
          </a:p>
        </p:txBody>
      </p:sp>
      <p:sp>
        <p:nvSpPr>
          <p:cNvPr id="36866" name="内容占位符 8"/>
          <p:cNvSpPr txBox="1"/>
          <p:nvPr/>
        </p:nvSpPr>
        <p:spPr bwMode="auto">
          <a:xfrm>
            <a:off x="424829" y="4584814"/>
            <a:ext cx="8269561" cy="2120786"/>
          </a:xfrm>
          <a:prstGeom prst="rect">
            <a:avLst/>
          </a:prstGeom>
          <a:noFill/>
          <a:ln w="9525">
            <a:noFill/>
            <a:miter lim="800000"/>
          </a:ln>
        </p:spPr>
        <p:txBody>
          <a:bodyPr/>
          <a:lstStyle/>
          <a:p>
            <a:pPr marL="273050" indent="-273050">
              <a:spcBef>
                <a:spcPts val="600"/>
              </a:spcBef>
              <a:buClr>
                <a:schemeClr val="accent2"/>
              </a:buClr>
              <a:buSzPct val="85000"/>
              <a:buFont typeface="Wingdings 2" panose="05020102010507070707" pitchFamily="18" charset="2"/>
              <a:buChar char=""/>
            </a:pPr>
            <a:r>
              <a:rPr lang="zh-CN" altLang="en-US" sz="2600" dirty="0">
                <a:latin typeface="Constantia" panose="02030602050306030303" pitchFamily="18" charset="0"/>
                <a:ea typeface="华文新魏" panose="02010800040101010101" charset="-122"/>
              </a:rPr>
              <a:t>要点</a:t>
            </a:r>
            <a:r>
              <a:rPr lang="zh-CN" altLang="en-US" sz="2600" dirty="0" smtClean="0">
                <a:latin typeface="Constantia" panose="02030602050306030303" pitchFamily="18" charset="0"/>
                <a:ea typeface="华文新魏" panose="02010800040101010101" charset="-122"/>
              </a:rPr>
              <a:t>：</a:t>
            </a:r>
            <a:endParaRPr lang="en-US" altLang="zh-CN" sz="2600" dirty="0">
              <a:latin typeface="Constantia" panose="02030602050306030303" pitchFamily="18" charset="0"/>
              <a:ea typeface="华文新魏" panose="02010800040101010101" charset="-122"/>
            </a:endParaRPr>
          </a:p>
        </p:txBody>
      </p:sp>
      <p:graphicFrame>
        <p:nvGraphicFramePr>
          <p:cNvPr id="17" name="内容占位符 5">
            <a:extLst>
              <a:ext uri="{FF2B5EF4-FFF2-40B4-BE49-F238E27FC236}">
                <a16:creationId xmlns:a16="http://schemas.microsoft.com/office/drawing/2014/main" xmlns="" id="{A75E8298-A891-47DD-9182-EC8D434CE745}"/>
              </a:ext>
            </a:extLst>
          </p:cNvPr>
          <p:cNvGraphicFramePr>
            <a:graphicFrameLocks/>
          </p:cNvGraphicFramePr>
          <p:nvPr>
            <p:extLst>
              <p:ext uri="{D42A27DB-BD31-4B8C-83A1-F6EECF244321}">
                <p14:modId xmlns:p14="http://schemas.microsoft.com/office/powerpoint/2010/main" val="3631566311"/>
              </p:ext>
            </p:extLst>
          </p:nvPr>
        </p:nvGraphicFramePr>
        <p:xfrm>
          <a:off x="460996" y="1371600"/>
          <a:ext cx="8229599" cy="4114800"/>
        </p:xfrm>
        <a:graphic>
          <a:graphicData uri="http://schemas.openxmlformats.org/drawingml/2006/table">
            <a:tbl>
              <a:tblPr firstRow="1" bandRow="1">
                <a:tableStyleId>{5C22544A-7EE6-4342-B048-85BDC9FD1C3A}</a:tableStyleId>
              </a:tblPr>
              <a:tblGrid>
                <a:gridCol w="1555889">
                  <a:extLst>
                    <a:ext uri="{9D8B030D-6E8A-4147-A177-3AD203B41FA5}">
                      <a16:colId xmlns:a16="http://schemas.microsoft.com/office/drawing/2014/main" xmlns="" val="20000"/>
                    </a:ext>
                  </a:extLst>
                </a:gridCol>
                <a:gridCol w="3975015">
                  <a:extLst>
                    <a:ext uri="{9D8B030D-6E8A-4147-A177-3AD203B41FA5}">
                      <a16:colId xmlns:a16="http://schemas.microsoft.com/office/drawing/2014/main" xmlns="" val="20001"/>
                    </a:ext>
                  </a:extLst>
                </a:gridCol>
                <a:gridCol w="1574238">
                  <a:extLst>
                    <a:ext uri="{9D8B030D-6E8A-4147-A177-3AD203B41FA5}">
                      <a16:colId xmlns:a16="http://schemas.microsoft.com/office/drawing/2014/main" xmlns="" val="20002"/>
                    </a:ext>
                  </a:extLst>
                </a:gridCol>
                <a:gridCol w="1124457">
                  <a:extLst>
                    <a:ext uri="{9D8B030D-6E8A-4147-A177-3AD203B41FA5}">
                      <a16:colId xmlns:a16="http://schemas.microsoft.com/office/drawing/2014/main" xmlns="" val="3171994653"/>
                    </a:ext>
                  </a:extLst>
                </a:gridCol>
              </a:tblGrid>
              <a:tr h="596806">
                <a:tc>
                  <a:txBody>
                    <a:bodyPr/>
                    <a:lstStyle/>
                    <a:p>
                      <a:r>
                        <a:rPr lang="zh-CN" altLang="en-US" dirty="0"/>
                        <a:t>项目</a:t>
                      </a:r>
                    </a:p>
                  </a:txBody>
                  <a:tcPr/>
                </a:tc>
                <a:tc>
                  <a:txBody>
                    <a:bodyPr/>
                    <a:lstStyle/>
                    <a:p>
                      <a:r>
                        <a:rPr lang="zh-CN" altLang="en-US" dirty="0" smtClean="0"/>
                        <a:t>报到证签往单位和</a:t>
                      </a:r>
                      <a:r>
                        <a:rPr lang="zh-CN" altLang="en-US" dirty="0"/>
                        <a:t>档案去向</a:t>
                      </a:r>
                    </a:p>
                  </a:txBody>
                  <a:tcPr/>
                </a:tc>
                <a:tc>
                  <a:txBody>
                    <a:bodyPr/>
                    <a:lstStyle/>
                    <a:p>
                      <a:r>
                        <a:rPr lang="zh-CN" altLang="en-US" dirty="0"/>
                        <a:t>单位名称</a:t>
                      </a:r>
                    </a:p>
                  </a:txBody>
                  <a:tcPr/>
                </a:tc>
                <a:tc>
                  <a:txBody>
                    <a:bodyPr/>
                    <a:lstStyle/>
                    <a:p>
                      <a:r>
                        <a:rPr lang="zh-CN" altLang="en-US" dirty="0"/>
                        <a:t>报到证签发类别</a:t>
                      </a:r>
                    </a:p>
                  </a:txBody>
                  <a:tcPr/>
                </a:tc>
                <a:extLst>
                  <a:ext uri="{0D108BD9-81ED-4DB2-BD59-A6C34878D82A}">
                    <a16:rowId xmlns:a16="http://schemas.microsoft.com/office/drawing/2014/main" xmlns="" val="10000"/>
                  </a:ext>
                </a:extLst>
              </a:tr>
              <a:tr h="345769">
                <a:tc>
                  <a:txBody>
                    <a:bodyPr/>
                    <a:lstStyle/>
                    <a:p>
                      <a:r>
                        <a:rPr lang="zh-CN" altLang="en-US" dirty="0"/>
                        <a:t>三支一扶</a:t>
                      </a:r>
                    </a:p>
                  </a:txBody>
                  <a:tcPr/>
                </a:tc>
                <a:tc>
                  <a:txBody>
                    <a:bodyPr/>
                    <a:lstStyle/>
                    <a:p>
                      <a:r>
                        <a:rPr lang="zh-CN" altLang="en-US" dirty="0"/>
                        <a:t>服务县</a:t>
                      </a:r>
                      <a:r>
                        <a:rPr lang="en-US" altLang="zh-CN" dirty="0"/>
                        <a:t>(</a:t>
                      </a:r>
                      <a:r>
                        <a:rPr lang="zh-CN" altLang="en-US" dirty="0"/>
                        <a:t>市、区</a:t>
                      </a:r>
                      <a:r>
                        <a:rPr lang="en-US" altLang="zh-CN" dirty="0"/>
                        <a:t>)</a:t>
                      </a:r>
                      <a:r>
                        <a:rPr lang="zh-CN" altLang="en-US" dirty="0"/>
                        <a:t>“三支一扶”</a:t>
                      </a:r>
                      <a:r>
                        <a:rPr lang="zh-CN" altLang="en-US" dirty="0" smtClean="0"/>
                        <a:t>办</a:t>
                      </a:r>
                      <a:r>
                        <a:rPr lang="zh-CN" altLang="en-US" dirty="0" smtClean="0">
                          <a:solidFill>
                            <a:srgbClr val="FF0000"/>
                          </a:solidFill>
                        </a:rPr>
                        <a:t>（具体名称）</a:t>
                      </a:r>
                      <a:endParaRPr lang="zh-CN" altLang="en-US" dirty="0">
                        <a:solidFill>
                          <a:srgbClr val="FF0000"/>
                        </a:solidFill>
                      </a:endParaRPr>
                    </a:p>
                  </a:txBody>
                  <a:tcPr/>
                </a:tc>
                <a:tc>
                  <a:txBody>
                    <a:bodyPr/>
                    <a:lstStyle/>
                    <a:p>
                      <a:r>
                        <a:rPr lang="zh-CN" altLang="en-US" dirty="0"/>
                        <a:t>三支一</a:t>
                      </a:r>
                      <a:r>
                        <a:rPr lang="zh-CN" altLang="en-US" dirty="0" smtClean="0"/>
                        <a:t>扶计划</a:t>
                      </a:r>
                      <a:endParaRPr lang="zh-CN" altLang="en-US" dirty="0"/>
                    </a:p>
                  </a:txBody>
                  <a:tcPr/>
                </a:tc>
                <a:tc>
                  <a:txBody>
                    <a:bodyPr/>
                    <a:lstStyle/>
                    <a:p>
                      <a:r>
                        <a:rPr lang="zh-CN" altLang="en-US" dirty="0"/>
                        <a:t>回生源地</a:t>
                      </a:r>
                    </a:p>
                  </a:txBody>
                  <a:tcPr/>
                </a:tc>
                <a:extLst>
                  <a:ext uri="{0D108BD9-81ED-4DB2-BD59-A6C34878D82A}">
                    <a16:rowId xmlns:a16="http://schemas.microsoft.com/office/drawing/2014/main" xmlns="" val="10001"/>
                  </a:ext>
                </a:extLst>
              </a:tr>
              <a:tr h="345769">
                <a:tc>
                  <a:txBody>
                    <a:bodyPr/>
                    <a:lstStyle/>
                    <a:p>
                      <a:r>
                        <a:rPr lang="zh-CN" altLang="en-US" dirty="0" smtClean="0"/>
                        <a:t>选调生</a:t>
                      </a:r>
                      <a:endParaRPr lang="zh-CN" altLang="en-US" dirty="0"/>
                    </a:p>
                  </a:txBody>
                  <a:tcPr/>
                </a:tc>
                <a:tc>
                  <a:txBody>
                    <a:bodyPr/>
                    <a:lstStyle/>
                    <a:p>
                      <a:r>
                        <a:rPr lang="zh-CN" altLang="en-US" dirty="0"/>
                        <a:t>依省组文件</a:t>
                      </a:r>
                    </a:p>
                  </a:txBody>
                  <a:tcPr/>
                </a:tc>
                <a:tc>
                  <a:txBody>
                    <a:bodyPr/>
                    <a:lstStyle/>
                    <a:p>
                      <a:r>
                        <a:rPr lang="zh-CN" altLang="en-US" dirty="0"/>
                        <a:t>选调生</a:t>
                      </a:r>
                    </a:p>
                  </a:txBody>
                  <a:tcPr/>
                </a:tc>
                <a:tc>
                  <a:txBody>
                    <a:bodyPr/>
                    <a:lstStyle/>
                    <a:p>
                      <a:r>
                        <a:rPr lang="zh-CN" altLang="en-US" dirty="0"/>
                        <a:t>去就业地</a:t>
                      </a:r>
                    </a:p>
                  </a:txBody>
                  <a:tcPr/>
                </a:tc>
                <a:extLst>
                  <a:ext uri="{0D108BD9-81ED-4DB2-BD59-A6C34878D82A}">
                    <a16:rowId xmlns:a16="http://schemas.microsoft.com/office/drawing/2014/main" xmlns="" val="10002"/>
                  </a:ext>
                </a:extLst>
              </a:tr>
              <a:tr h="596806">
                <a:tc>
                  <a:txBody>
                    <a:bodyPr/>
                    <a:lstStyle/>
                    <a:p>
                      <a:r>
                        <a:rPr lang="zh-CN" altLang="en-US" dirty="0" smtClean="0"/>
                        <a:t>服务西部计划</a:t>
                      </a:r>
                      <a:endParaRPr lang="zh-CN" altLang="en-US" dirty="0"/>
                    </a:p>
                  </a:txBody>
                  <a:tcPr/>
                </a:tc>
                <a:tc>
                  <a:txBody>
                    <a:bodyPr/>
                    <a:lstStyle/>
                    <a:p>
                      <a:r>
                        <a:rPr lang="zh-CN" altLang="en-US" dirty="0" smtClean="0">
                          <a:solidFill>
                            <a:srgbClr val="FF0000"/>
                          </a:solidFill>
                        </a:rPr>
                        <a:t>依团中央文件及毕业生意愿</a:t>
                      </a:r>
                      <a:endParaRPr lang="zh-CN" altLang="en-US" dirty="0">
                        <a:solidFill>
                          <a:srgbClr val="FF0000"/>
                        </a:solidFill>
                      </a:endParaRPr>
                    </a:p>
                  </a:txBody>
                  <a:tcPr/>
                </a:tc>
                <a:tc>
                  <a:txBody>
                    <a:bodyPr/>
                    <a:lstStyle/>
                    <a:p>
                      <a:r>
                        <a:rPr lang="zh-CN" altLang="en-US" dirty="0" smtClean="0"/>
                        <a:t>西部计划</a:t>
                      </a:r>
                      <a:endParaRPr lang="zh-CN" altLang="en-US" dirty="0"/>
                    </a:p>
                  </a:txBody>
                  <a:tcPr/>
                </a:tc>
                <a:tc>
                  <a:txBody>
                    <a:bodyPr/>
                    <a:lstStyle/>
                    <a:p>
                      <a:r>
                        <a:rPr lang="zh-CN" altLang="en-US" dirty="0" smtClean="0">
                          <a:solidFill>
                            <a:srgbClr val="FF0000"/>
                          </a:solidFill>
                        </a:rPr>
                        <a:t>回生源地或就业地</a:t>
                      </a:r>
                      <a:endParaRPr lang="zh-CN" altLang="en-US" dirty="0">
                        <a:solidFill>
                          <a:srgbClr val="FF0000"/>
                        </a:solidFill>
                      </a:endParaRPr>
                    </a:p>
                  </a:txBody>
                  <a:tcPr/>
                </a:tc>
              </a:tr>
              <a:tr h="596806">
                <a:tc>
                  <a:txBody>
                    <a:bodyPr/>
                    <a:lstStyle/>
                    <a:p>
                      <a:r>
                        <a:rPr lang="zh-CN" altLang="en-US" dirty="0"/>
                        <a:t>服务社区计划</a:t>
                      </a:r>
                    </a:p>
                  </a:txBody>
                  <a:tcPr/>
                </a:tc>
                <a:tc>
                  <a:txBody>
                    <a:bodyPr/>
                    <a:lstStyle/>
                    <a:p>
                      <a:r>
                        <a:rPr lang="zh-CN" altLang="en-US" dirty="0"/>
                        <a:t>服务地县</a:t>
                      </a:r>
                      <a:r>
                        <a:rPr lang="en-US" altLang="zh-CN" dirty="0"/>
                        <a:t>(</a:t>
                      </a:r>
                      <a:r>
                        <a:rPr lang="zh-CN" altLang="en-US" dirty="0"/>
                        <a:t>市、区</a:t>
                      </a:r>
                      <a:r>
                        <a:rPr lang="en-US" altLang="zh-CN" dirty="0"/>
                        <a:t>)</a:t>
                      </a:r>
                      <a:r>
                        <a:rPr lang="zh-CN" altLang="en-US" dirty="0"/>
                        <a:t>人力资源和社会保障</a:t>
                      </a:r>
                      <a:r>
                        <a:rPr lang="zh-CN" altLang="en-US" dirty="0" smtClean="0"/>
                        <a:t>局（具体名称）</a:t>
                      </a:r>
                      <a:endParaRPr lang="zh-CN" altLang="en-US" dirty="0"/>
                    </a:p>
                  </a:txBody>
                  <a:tcPr/>
                </a:tc>
                <a:tc>
                  <a:txBody>
                    <a:bodyPr/>
                    <a:lstStyle/>
                    <a:p>
                      <a:r>
                        <a:rPr lang="zh-CN" altLang="en-US" dirty="0" smtClean="0"/>
                        <a:t>服务社区</a:t>
                      </a:r>
                      <a:r>
                        <a:rPr lang="zh-CN" altLang="en-US" dirty="0"/>
                        <a:t>计划</a:t>
                      </a:r>
                    </a:p>
                  </a:txBody>
                  <a:tcPr/>
                </a:tc>
                <a:tc>
                  <a:txBody>
                    <a:bodyPr/>
                    <a:lstStyle/>
                    <a:p>
                      <a:r>
                        <a:rPr lang="zh-CN" altLang="en-US" dirty="0"/>
                        <a:t>回生源地</a:t>
                      </a:r>
                    </a:p>
                  </a:txBody>
                  <a:tcPr/>
                </a:tc>
                <a:extLst>
                  <a:ext uri="{0D108BD9-81ED-4DB2-BD59-A6C34878D82A}">
                    <a16:rowId xmlns:a16="http://schemas.microsoft.com/office/drawing/2014/main" xmlns="" val="10003"/>
                  </a:ext>
                </a:extLst>
              </a:tr>
              <a:tr h="1108354">
                <a:tc>
                  <a:txBody>
                    <a:bodyPr/>
                    <a:lstStyle/>
                    <a:p>
                      <a:r>
                        <a:rPr lang="zh-CN" altLang="en-US" dirty="0"/>
                        <a:t>服务欠发达地区计划</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服务地县</a:t>
                      </a:r>
                      <a:r>
                        <a:rPr lang="en-US" altLang="zh-CN" dirty="0"/>
                        <a:t>(</a:t>
                      </a:r>
                      <a:r>
                        <a:rPr lang="zh-CN" altLang="en-US" dirty="0"/>
                        <a:t>市、区</a:t>
                      </a:r>
                      <a:r>
                        <a:rPr lang="en-US" altLang="zh-CN" dirty="0"/>
                        <a:t>)</a:t>
                      </a:r>
                      <a:r>
                        <a:rPr lang="zh-CN" altLang="en-US" dirty="0"/>
                        <a:t>人力资源和社会保障</a:t>
                      </a:r>
                      <a:r>
                        <a:rPr lang="zh-CN" altLang="en-US" dirty="0" smtClean="0"/>
                        <a:t>局（具体名称）</a:t>
                      </a:r>
                      <a:endParaRPr lang="zh-CN" altLang="en-US" dirty="0"/>
                    </a:p>
                    <a:p>
                      <a:pPr marL="0" marR="0" indent="0" algn="l" defTabSz="914400" rtl="0" eaLnBrk="1" fontAlgn="auto" latinLnBrk="0" hangingPunct="1">
                        <a:lnSpc>
                          <a:spcPct val="100000"/>
                        </a:lnSpc>
                        <a:spcBef>
                          <a:spcPts val="0"/>
                        </a:spcBef>
                        <a:spcAft>
                          <a:spcPts val="0"/>
                        </a:spcAft>
                        <a:buClrTx/>
                        <a:buSzTx/>
                        <a:buFontTx/>
                        <a:buNone/>
                        <a:defRPr/>
                      </a:pPr>
                      <a:endParaRPr lang="zh-CN" altLang="en-US" dirty="0"/>
                    </a:p>
                    <a:p>
                      <a:endParaRPr lang="zh-CN" altLang="en-US" dirty="0"/>
                    </a:p>
                  </a:txBody>
                  <a:tcPr/>
                </a:tc>
                <a:tc>
                  <a:txBody>
                    <a:bodyPr/>
                    <a:lstStyle/>
                    <a:p>
                      <a:r>
                        <a:rPr lang="zh-CN" altLang="en-US" dirty="0"/>
                        <a:t>欠发达地区计划</a:t>
                      </a:r>
                    </a:p>
                  </a:txBody>
                  <a:tcPr/>
                </a:tc>
                <a:tc>
                  <a:txBody>
                    <a:bodyPr/>
                    <a:lstStyle/>
                    <a:p>
                      <a:r>
                        <a:rPr lang="zh-CN" altLang="en-US" dirty="0"/>
                        <a:t>回生源地</a:t>
                      </a:r>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152400"/>
            <a:ext cx="8229600" cy="919146"/>
          </a:xfrm>
        </p:spPr>
        <p:txBody>
          <a:bodyPr/>
          <a:lstStyle/>
          <a:p>
            <a:pPr fontAlgn="auto">
              <a:spcAft>
                <a:spcPts val="0"/>
              </a:spcAft>
              <a:defRPr/>
            </a:pPr>
            <a:r>
              <a:rPr lang="zh-CN" altLang="en-US" dirty="0">
                <a:cs typeface="+mj-cs"/>
              </a:rPr>
              <a:t>自主创业</a:t>
            </a:r>
          </a:p>
        </p:txBody>
      </p:sp>
      <p:sp>
        <p:nvSpPr>
          <p:cNvPr id="38914" name="矩形 10"/>
          <p:cNvSpPr>
            <a:spLocks noChangeArrowheads="1"/>
          </p:cNvSpPr>
          <p:nvPr/>
        </p:nvSpPr>
        <p:spPr bwMode="auto">
          <a:xfrm>
            <a:off x="899592" y="1412776"/>
            <a:ext cx="7560840" cy="5355312"/>
          </a:xfrm>
          <a:prstGeom prst="rect">
            <a:avLst/>
          </a:prstGeom>
          <a:noFill/>
          <a:ln w="9525">
            <a:noFill/>
            <a:miter lim="800000"/>
          </a:ln>
        </p:spPr>
        <p:txBody>
          <a:bodyPr wrap="square">
            <a:spAutoFit/>
          </a:bodyPr>
          <a:lstStyle/>
          <a:p>
            <a:r>
              <a:rPr lang="en-US" altLang="zh-CN" sz="2400" dirty="0" smtClean="0">
                <a:latin typeface="Constantia" panose="02030602050306030303" pitchFamily="18" charset="0"/>
                <a:ea typeface="华文新魏" panose="02010800040101010101" charset="-122"/>
              </a:rPr>
              <a:t>1</a:t>
            </a:r>
            <a:r>
              <a:rPr lang="zh-CN" altLang="en-US" sz="2400" dirty="0">
                <a:latin typeface="Constantia" panose="02030602050306030303" pitchFamily="18" charset="0"/>
                <a:ea typeface="华文新魏" panose="02010800040101010101" charset="-122"/>
              </a:rPr>
              <a:t>、只登记毕业去向，单位名称，单位行业，单位所在地</a:t>
            </a:r>
            <a:endParaRPr lang="en-US" altLang="zh-CN" sz="2400" dirty="0">
              <a:latin typeface="Constantia" panose="02030602050306030303" pitchFamily="18" charset="0"/>
              <a:ea typeface="华文新魏" panose="02010800040101010101" charset="-122"/>
            </a:endParaRPr>
          </a:p>
          <a:p>
            <a:r>
              <a:rPr lang="en-US" altLang="zh-CN" sz="2400" dirty="0">
                <a:latin typeface="Constantia" panose="02030602050306030303" pitchFamily="18" charset="0"/>
                <a:ea typeface="华文新魏" panose="02010800040101010101" charset="-122"/>
              </a:rPr>
              <a:t>2</a:t>
            </a:r>
            <a:r>
              <a:rPr lang="zh-CN" altLang="en-US" sz="2400" dirty="0">
                <a:latin typeface="Constantia" panose="02030602050306030303" pitchFamily="18" charset="0"/>
                <a:ea typeface="华文新魏" panose="02010800040101010101" charset="-122"/>
              </a:rPr>
              <a:t>、报到证签发类别是“回生源地报到”，档案寄回生源地</a:t>
            </a:r>
            <a:endParaRPr lang="en-US" altLang="zh-CN" sz="2400" dirty="0">
              <a:latin typeface="Constantia" panose="02030602050306030303" pitchFamily="18" charset="0"/>
              <a:ea typeface="华文新魏" panose="02010800040101010101" charset="-122"/>
            </a:endParaRPr>
          </a:p>
          <a:p>
            <a:r>
              <a:rPr lang="en-US" altLang="zh-CN" sz="2400" dirty="0" smtClean="0">
                <a:latin typeface="Constantia" panose="02030602050306030303" pitchFamily="18" charset="0"/>
                <a:ea typeface="华文新魏" panose="02010800040101010101" charset="-122"/>
              </a:rPr>
              <a:t>3</a:t>
            </a:r>
            <a:r>
              <a:rPr lang="zh-CN" altLang="en-US" sz="2400" dirty="0" smtClean="0">
                <a:latin typeface="Constantia" panose="02030602050306030303" pitchFamily="18" charset="0"/>
                <a:ea typeface="华文新魏" panose="02010800040101010101" charset="-122"/>
              </a:rPr>
              <a:t>、就业</a:t>
            </a:r>
            <a:r>
              <a:rPr lang="zh-CN" altLang="en-US" sz="2400" dirty="0">
                <a:latin typeface="Constantia" panose="02030602050306030303" pitchFamily="18" charset="0"/>
                <a:ea typeface="华文新魏" panose="02010800040101010101" charset="-122"/>
              </a:rPr>
              <a:t>派遣证明材料：工商营业执照复印件</a:t>
            </a:r>
            <a:r>
              <a:rPr lang="zh-CN" altLang="zh-CN" sz="2400" dirty="0">
                <a:latin typeface="Constantia" panose="02030602050306030303" pitchFamily="18" charset="0"/>
                <a:ea typeface="华文新魏" panose="02010800040101010101" charset="-122"/>
              </a:rPr>
              <a:t>或股权证明</a:t>
            </a:r>
            <a:r>
              <a:rPr lang="zh-CN" altLang="en-US" sz="2400" dirty="0">
                <a:latin typeface="Constantia" panose="02030602050306030303" pitchFamily="18" charset="0"/>
                <a:ea typeface="华文新魏" panose="02010800040101010101" charset="-122"/>
              </a:rPr>
              <a:t>，</a:t>
            </a:r>
            <a:r>
              <a:rPr lang="zh-CN" altLang="zh-CN" sz="2400" dirty="0">
                <a:latin typeface="Constantia" panose="02030602050306030303" pitchFamily="18" charset="0"/>
                <a:ea typeface="华文新魏" panose="02010800040101010101" charset="-122"/>
              </a:rPr>
              <a:t>与孵化机构签订的协议或证明</a:t>
            </a:r>
            <a:r>
              <a:rPr lang="zh-CN" altLang="zh-CN" sz="2400" dirty="0" smtClean="0">
                <a:latin typeface="Constantia" panose="02030602050306030303" pitchFamily="18" charset="0"/>
                <a:ea typeface="华文新魏" panose="02010800040101010101" charset="-122"/>
              </a:rPr>
              <a:t>材</a:t>
            </a:r>
            <a:r>
              <a:rPr lang="zh-CN" altLang="en-US" sz="2400" dirty="0" smtClean="0">
                <a:latin typeface="Constantia" panose="02030602050306030303" pitchFamily="18" charset="0"/>
                <a:ea typeface="华文新魏" panose="02010800040101010101" charset="-122"/>
              </a:rPr>
              <a:t>料，</a:t>
            </a:r>
            <a:r>
              <a:rPr lang="zh-CN" altLang="zh-CN" sz="2400" dirty="0">
                <a:latin typeface="Constantia" panose="02030602050306030303" pitchFamily="18" charset="0"/>
                <a:ea typeface="华文新魏" panose="02010800040101010101" charset="-122"/>
              </a:rPr>
              <a:t>网店网址、网店信息截图和收入</a:t>
            </a:r>
            <a:r>
              <a:rPr lang="zh-CN" altLang="zh-CN" sz="2400" dirty="0" smtClean="0">
                <a:latin typeface="Constantia" panose="02030602050306030303" pitchFamily="18" charset="0"/>
                <a:ea typeface="华文新魏" panose="02010800040101010101" charset="-122"/>
              </a:rPr>
              <a:t>流水</a:t>
            </a:r>
            <a:r>
              <a:rPr lang="zh-CN" altLang="en-US" sz="2400" dirty="0" smtClean="0">
                <a:latin typeface="Constantia" panose="02030602050306030303" pitchFamily="18" charset="0"/>
                <a:ea typeface="华文新魏" panose="02010800040101010101" charset="-122"/>
              </a:rPr>
              <a:t>（薪酬需达到当地最低工资标准）</a:t>
            </a:r>
            <a:r>
              <a:rPr lang="en-US" altLang="zh-CN" sz="2400" dirty="0" smtClean="0">
                <a:latin typeface="Constantia" panose="02030602050306030303" pitchFamily="18" charset="0"/>
                <a:ea typeface="华文新魏" panose="02010800040101010101" charset="-122"/>
              </a:rPr>
              <a:t>4</a:t>
            </a:r>
            <a:r>
              <a:rPr lang="zh-CN" altLang="en-US" sz="2400" dirty="0" smtClean="0">
                <a:latin typeface="Constantia" panose="02030602050306030303" pitchFamily="18" charset="0"/>
                <a:ea typeface="华文新魏" panose="02010800040101010101" charset="-122"/>
              </a:rPr>
              <a:t>、</a:t>
            </a:r>
            <a:r>
              <a:rPr lang="zh-CN" altLang="en-US" sz="2400" dirty="0">
                <a:latin typeface="Constantia" panose="02030602050306030303" pitchFamily="18" charset="0"/>
                <a:ea typeface="华文新魏" panose="02010800040101010101" charset="-122"/>
              </a:rPr>
              <a:t>单位名称登记</a:t>
            </a:r>
            <a:r>
              <a:rPr lang="zh-CN" altLang="en-US" sz="2400" dirty="0" smtClean="0">
                <a:latin typeface="Constantia" panose="02030602050306030303" pitchFamily="18" charset="0"/>
                <a:ea typeface="华文新魏" panose="02010800040101010101" charset="-122"/>
              </a:rPr>
              <a:t>为</a:t>
            </a:r>
            <a:r>
              <a:rPr lang="zh-CN" altLang="en-US" sz="2400" dirty="0" smtClean="0">
                <a:solidFill>
                  <a:srgbClr val="FF0000"/>
                </a:solidFill>
                <a:latin typeface="Constantia" panose="02030602050306030303" pitchFamily="18" charset="0"/>
                <a:ea typeface="华文新魏" panose="02010800040101010101" charset="-122"/>
              </a:rPr>
              <a:t>自主创业加具体</a:t>
            </a:r>
            <a:r>
              <a:rPr lang="zh-CN" altLang="en-US" sz="2400" dirty="0">
                <a:solidFill>
                  <a:srgbClr val="FF0000"/>
                </a:solidFill>
                <a:latin typeface="Constantia" panose="02030602050306030303" pitchFamily="18" charset="0"/>
                <a:ea typeface="华文新魏" panose="02010800040101010101" charset="-122"/>
              </a:rPr>
              <a:t>创业项目</a:t>
            </a:r>
            <a:r>
              <a:rPr lang="zh-CN" altLang="en-US" sz="2400" dirty="0" smtClean="0">
                <a:solidFill>
                  <a:srgbClr val="FF0000"/>
                </a:solidFill>
                <a:latin typeface="Constantia" panose="02030602050306030303" pitchFamily="18" charset="0"/>
                <a:ea typeface="华文新魏" panose="02010800040101010101" charset="-122"/>
              </a:rPr>
              <a:t>名称</a:t>
            </a:r>
            <a:endParaRPr lang="en-US" altLang="zh-CN" sz="2400" dirty="0" smtClean="0">
              <a:latin typeface="Constantia" panose="02030602050306030303" pitchFamily="18" charset="0"/>
              <a:ea typeface="华文新魏" panose="02010800040101010101" charset="-122"/>
            </a:endParaRPr>
          </a:p>
          <a:p>
            <a:r>
              <a:rPr lang="en-US" altLang="zh-CN" sz="2400" dirty="0" smtClean="0">
                <a:latin typeface="Constantia" panose="02030602050306030303" pitchFamily="18" charset="0"/>
                <a:ea typeface="华文新魏" panose="02010800040101010101" charset="-122"/>
              </a:rPr>
              <a:t>5</a:t>
            </a:r>
            <a:r>
              <a:rPr lang="zh-CN" altLang="en-US" sz="2400" dirty="0" smtClean="0">
                <a:latin typeface="Constantia" panose="02030602050306030303" pitchFamily="18" charset="0"/>
                <a:ea typeface="华文新魏" panose="02010800040101010101" charset="-122"/>
              </a:rPr>
              <a:t>、生源</a:t>
            </a:r>
            <a:r>
              <a:rPr lang="zh-CN" altLang="en-US" sz="2400" dirty="0">
                <a:latin typeface="Constantia" panose="02030602050306030303" pitchFamily="18" charset="0"/>
                <a:ea typeface="华文新魏" panose="02010800040101010101" charset="-122"/>
              </a:rPr>
              <a:t>地是</a:t>
            </a:r>
            <a:r>
              <a:rPr lang="zh-CN" altLang="en-US" sz="2400" dirty="0">
                <a:solidFill>
                  <a:srgbClr val="FF0000"/>
                </a:solidFill>
                <a:latin typeface="Constantia" panose="02030602050306030303" pitchFamily="18" charset="0"/>
                <a:ea typeface="华文新魏" panose="02010800040101010101" charset="-122"/>
              </a:rPr>
              <a:t>省内</a:t>
            </a:r>
            <a:r>
              <a:rPr lang="zh-CN" altLang="en-US" sz="2400" dirty="0">
                <a:latin typeface="Constantia" panose="02030602050306030303" pitchFamily="18" charset="0"/>
                <a:ea typeface="华文新魏" panose="02010800040101010101" charset="-122"/>
              </a:rPr>
              <a:t>的，报到证签往单位登记为“生源所在县（市、区）人力资源和社会保障局</a:t>
            </a:r>
            <a:r>
              <a:rPr lang="zh-CN" altLang="en-US" sz="2400" dirty="0">
                <a:solidFill>
                  <a:srgbClr val="FF0000"/>
                </a:solidFill>
                <a:latin typeface="Constantia" panose="02030602050306030303" pitchFamily="18" charset="0"/>
                <a:ea typeface="华文新魏" panose="02010800040101010101" charset="-122"/>
              </a:rPr>
              <a:t>（可不具体）</a:t>
            </a:r>
            <a:r>
              <a:rPr lang="zh-CN" altLang="en-US" sz="2400" dirty="0">
                <a:latin typeface="Constantia" panose="02030602050306030303" pitchFamily="18" charset="0"/>
                <a:ea typeface="华文新魏" panose="02010800040101010101" charset="-122"/>
              </a:rPr>
              <a:t>；生源地是</a:t>
            </a:r>
            <a:r>
              <a:rPr lang="zh-CN" altLang="en-US" sz="2400" dirty="0">
                <a:solidFill>
                  <a:srgbClr val="FF0000"/>
                </a:solidFill>
                <a:latin typeface="Constantia" panose="02030602050306030303" pitchFamily="18" charset="0"/>
                <a:ea typeface="华文新魏" panose="02010800040101010101" charset="-122"/>
              </a:rPr>
              <a:t>省外</a:t>
            </a:r>
            <a:r>
              <a:rPr lang="zh-CN" altLang="en-US" sz="2400" dirty="0">
                <a:latin typeface="Constantia" panose="02030602050306030303" pitchFamily="18" charset="0"/>
                <a:ea typeface="华文新魏" panose="02010800040101010101" charset="-122"/>
              </a:rPr>
              <a:t>的，报到证签往单位登记为具体生源所在地主管部门</a:t>
            </a:r>
            <a:r>
              <a:rPr lang="zh-CN" altLang="en-US" sz="2400" dirty="0">
                <a:solidFill>
                  <a:srgbClr val="FF0000"/>
                </a:solidFill>
                <a:latin typeface="Constantia" panose="02030602050306030303" pitchFamily="18" charset="0"/>
                <a:ea typeface="华文新魏" panose="02010800040101010101" charset="-122"/>
              </a:rPr>
              <a:t>（必须具体）</a:t>
            </a:r>
          </a:p>
          <a:p>
            <a:endParaRPr lang="zh-CN" altLang="zh-CN" sz="2800" dirty="0">
              <a:latin typeface="Constantia" panose="02030602050306030303" pitchFamily="18" charset="0"/>
              <a:ea typeface="华文新魏" panose="02010800040101010101" charset="-122"/>
            </a:endParaRPr>
          </a:p>
          <a:p>
            <a:endParaRPr lang="en-US" altLang="zh-CN" sz="2600" dirty="0">
              <a:latin typeface="Constantia" panose="02030602050306030303" pitchFamily="18" charset="0"/>
              <a:ea typeface="华文新魏" panose="02010800040101010101" charset="-122"/>
            </a:endParaRPr>
          </a:p>
        </p:txBody>
      </p:sp>
    </p:spTree>
    <p:extLst>
      <p:ext uri="{BB962C8B-B14F-4D97-AF65-F5344CB8AC3E}">
        <p14:creationId xmlns:p14="http://schemas.microsoft.com/office/powerpoint/2010/main" val="1844415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152400"/>
            <a:ext cx="8229600" cy="847708"/>
          </a:xfrm>
        </p:spPr>
        <p:txBody>
          <a:bodyPr/>
          <a:lstStyle/>
          <a:p>
            <a:pPr fontAlgn="auto">
              <a:spcAft>
                <a:spcPts val="0"/>
              </a:spcAft>
              <a:defRPr/>
            </a:pPr>
            <a:r>
              <a:rPr lang="zh-CN" altLang="en-US" dirty="0">
                <a:cs typeface="+mj-cs"/>
              </a:rPr>
              <a:t>自由职业</a:t>
            </a:r>
          </a:p>
        </p:txBody>
      </p:sp>
      <p:sp>
        <p:nvSpPr>
          <p:cNvPr id="39940" name="矩形 10"/>
          <p:cNvSpPr>
            <a:spLocks noChangeArrowheads="1"/>
          </p:cNvSpPr>
          <p:nvPr/>
        </p:nvSpPr>
        <p:spPr bwMode="auto">
          <a:xfrm>
            <a:off x="178578" y="1124744"/>
            <a:ext cx="8786844" cy="4924425"/>
          </a:xfrm>
          <a:prstGeom prst="rect">
            <a:avLst/>
          </a:prstGeom>
          <a:noFill/>
          <a:ln w="9525">
            <a:noFill/>
            <a:miter lim="800000"/>
          </a:ln>
        </p:spPr>
        <p:txBody>
          <a:bodyPr wrap="square">
            <a:spAutoFit/>
          </a:bodyPr>
          <a:lstStyle/>
          <a:p>
            <a:r>
              <a:rPr lang="en-US" altLang="zh-CN" sz="2200" dirty="0" smtClean="0">
                <a:latin typeface="Constantia" panose="02030602050306030303" pitchFamily="18" charset="0"/>
                <a:ea typeface="华文新魏" panose="02010800040101010101" charset="-122"/>
              </a:rPr>
              <a:t>1</a:t>
            </a:r>
            <a:r>
              <a:rPr lang="zh-CN" altLang="en-US" sz="2200" dirty="0">
                <a:latin typeface="Constantia" panose="02030602050306030303" pitchFamily="18" charset="0"/>
                <a:ea typeface="华文新魏" panose="02010800040101010101" charset="-122"/>
              </a:rPr>
              <a:t>、自由职业指经个体劳动为主的职业，如作家、自由拟稿人、翻译、中介服务、艺术工作者、公众号博主、互联网营销工作者、电竞工作者等</a:t>
            </a:r>
          </a:p>
          <a:p>
            <a:r>
              <a:rPr lang="en-US" altLang="zh-CN" sz="2200" dirty="0">
                <a:latin typeface="Constantia" panose="02030602050306030303" pitchFamily="18" charset="0"/>
                <a:ea typeface="华文新魏" panose="02010800040101010101" charset="-122"/>
              </a:rPr>
              <a:t>2</a:t>
            </a:r>
            <a:r>
              <a:rPr lang="zh-CN" altLang="en-US" sz="2200" dirty="0">
                <a:latin typeface="Constantia" panose="02030602050306030303" pitchFamily="18" charset="0"/>
                <a:ea typeface="华文新魏" panose="02010800040101010101" charset="-122"/>
              </a:rPr>
              <a:t>、单位名称按所从事的工作属于以下九种类型其中之一登记</a:t>
            </a:r>
            <a:r>
              <a:rPr lang="zh-CN" altLang="en-US" sz="2200" dirty="0" smtClean="0">
                <a:latin typeface="Constantia" panose="02030602050306030303" pitchFamily="18" charset="0"/>
                <a:ea typeface="华文新魏" panose="02010800040101010101" charset="-122"/>
              </a:rPr>
              <a:t>：互联网营销工作者、</a:t>
            </a:r>
            <a:r>
              <a:rPr lang="zh-CN" altLang="en-US" sz="2200" dirty="0">
                <a:latin typeface="Constantia" panose="02030602050306030303" pitchFamily="18" charset="0"/>
                <a:ea typeface="华文新魏" panose="02010800040101010101" charset="-122"/>
              </a:rPr>
              <a:t>自由撰稿人</a:t>
            </a:r>
            <a:r>
              <a:rPr lang="zh-CN" altLang="en-US" sz="2200" dirty="0" smtClean="0">
                <a:latin typeface="Constantia" panose="02030602050306030303" pitchFamily="18" charset="0"/>
                <a:ea typeface="华文新魏" panose="02010800040101010101" charset="-122"/>
              </a:rPr>
              <a:t>、中介服务</a:t>
            </a:r>
            <a:r>
              <a:rPr lang="zh-CN" altLang="en-US" sz="2200" dirty="0">
                <a:latin typeface="Constantia" panose="02030602050306030303" pitchFamily="18" charset="0"/>
                <a:ea typeface="华文新魏" panose="02010800040101010101" charset="-122"/>
              </a:rPr>
              <a:t>工作者</a:t>
            </a:r>
            <a:r>
              <a:rPr lang="zh-CN" altLang="en-US" sz="2200" dirty="0" smtClean="0">
                <a:latin typeface="Constantia" panose="02030602050306030303" pitchFamily="18" charset="0"/>
                <a:ea typeface="华文新魏" panose="02010800040101010101" charset="-122"/>
              </a:rPr>
              <a:t>、全媒体运营工作者、</a:t>
            </a:r>
            <a:r>
              <a:rPr lang="zh-CN" altLang="en-US" sz="2200" dirty="0">
                <a:latin typeface="Constantia" panose="02030602050306030303" pitchFamily="18" charset="0"/>
                <a:ea typeface="华文新魏" panose="02010800040101010101" charset="-122"/>
              </a:rPr>
              <a:t>艺术工作者</a:t>
            </a:r>
            <a:r>
              <a:rPr lang="zh-CN" altLang="en-US" sz="2200" dirty="0" smtClean="0">
                <a:latin typeface="Constantia" panose="02030602050306030303" pitchFamily="18" charset="0"/>
                <a:ea typeface="华文新魏" panose="02010800040101010101" charset="-122"/>
              </a:rPr>
              <a:t>、电子竞技工作者等临时就业人员</a:t>
            </a:r>
            <a:r>
              <a:rPr lang="zh-CN" altLang="en-US" sz="2200" dirty="0" smtClean="0">
                <a:solidFill>
                  <a:srgbClr val="FF0000"/>
                </a:solidFill>
                <a:latin typeface="Constantia" panose="02030602050306030303" pitchFamily="18" charset="0"/>
                <a:ea typeface="华文新魏" panose="02010800040101010101" charset="-122"/>
              </a:rPr>
              <a:t>（即资方是不特定人或单位）</a:t>
            </a:r>
            <a:r>
              <a:rPr lang="zh-CN" altLang="en-US" sz="2200" dirty="0" smtClean="0">
                <a:latin typeface="Constantia" panose="02030602050306030303" pitchFamily="18" charset="0"/>
                <a:ea typeface="华文新魏" panose="02010800040101010101" charset="-122"/>
              </a:rPr>
              <a:t>。</a:t>
            </a:r>
            <a:endParaRPr lang="en-US" altLang="zh-CN" sz="2200" dirty="0">
              <a:latin typeface="Constantia" panose="02030602050306030303" pitchFamily="18" charset="0"/>
              <a:ea typeface="华文新魏" panose="02010800040101010101" charset="-122"/>
            </a:endParaRPr>
          </a:p>
          <a:p>
            <a:r>
              <a:rPr lang="en-US" altLang="zh-CN" sz="2200" dirty="0">
                <a:latin typeface="Constantia" panose="02030602050306030303" pitchFamily="18" charset="0"/>
                <a:ea typeface="华文新魏" panose="02010800040101010101" charset="-122"/>
              </a:rPr>
              <a:t>3</a:t>
            </a:r>
            <a:r>
              <a:rPr lang="zh-CN" altLang="en-US" sz="2200" dirty="0">
                <a:latin typeface="Constantia" panose="02030602050306030303" pitchFamily="18" charset="0"/>
                <a:ea typeface="华文新魏" panose="02010800040101010101" charset="-122"/>
              </a:rPr>
              <a:t>、报到证签发类别是</a:t>
            </a:r>
            <a:r>
              <a:rPr lang="zh-CN" altLang="en-US" sz="2200" dirty="0" smtClean="0">
                <a:latin typeface="Constantia" panose="02030602050306030303" pitchFamily="18" charset="0"/>
                <a:ea typeface="华文新魏" panose="02010800040101010101" charset="-122"/>
              </a:rPr>
              <a:t>“回生源地报到”，</a:t>
            </a:r>
            <a:r>
              <a:rPr lang="zh-CN" altLang="en-US" sz="2400" dirty="0">
                <a:latin typeface="Constantia" panose="02030602050306030303" pitchFamily="18" charset="0"/>
                <a:ea typeface="华文新魏" panose="02010800040101010101" charset="-122"/>
              </a:rPr>
              <a:t>档案寄回生源地</a:t>
            </a:r>
            <a:endParaRPr lang="en-US" altLang="zh-CN" sz="2400" dirty="0">
              <a:latin typeface="Constantia" panose="02030602050306030303" pitchFamily="18" charset="0"/>
              <a:ea typeface="华文新魏" panose="02010800040101010101" charset="-122"/>
            </a:endParaRPr>
          </a:p>
          <a:p>
            <a:r>
              <a:rPr lang="en-US" altLang="zh-CN" sz="2200" dirty="0" smtClean="0">
                <a:latin typeface="Constantia" panose="02030602050306030303" pitchFamily="18" charset="0"/>
                <a:ea typeface="华文新魏" panose="02010800040101010101" charset="-122"/>
              </a:rPr>
              <a:t>4</a:t>
            </a:r>
            <a:r>
              <a:rPr lang="zh-CN" altLang="en-US" sz="2200" dirty="0">
                <a:latin typeface="Constantia" panose="02030602050306030303" pitchFamily="18" charset="0"/>
                <a:ea typeface="华文新魏" panose="02010800040101010101" charset="-122"/>
              </a:rPr>
              <a:t>、就业证明材料：</a:t>
            </a:r>
            <a:r>
              <a:rPr lang="en-US" altLang="zh-CN" sz="2200" dirty="0">
                <a:latin typeface="Constantia" panose="02030602050306030303" pitchFamily="18" charset="0"/>
                <a:ea typeface="华文新魏" panose="02010800040101010101" charset="-122"/>
              </a:rPr>
              <a:t>《</a:t>
            </a:r>
            <a:r>
              <a:rPr lang="zh-CN" altLang="en-US" sz="2200" dirty="0">
                <a:latin typeface="Constantia" panose="02030602050306030303" pitchFamily="18" charset="0"/>
                <a:ea typeface="华文新魏" panose="02010800040101010101" charset="-122"/>
              </a:rPr>
              <a:t>福建省普通高校毕业生自由职业登记表</a:t>
            </a:r>
            <a:r>
              <a:rPr lang="en-US" altLang="zh-CN" sz="2200" dirty="0" smtClean="0">
                <a:latin typeface="Constantia" panose="02030602050306030303" pitchFamily="18" charset="0"/>
                <a:ea typeface="华文新魏" panose="02010800040101010101" charset="-122"/>
              </a:rPr>
              <a:t>》</a:t>
            </a:r>
          </a:p>
          <a:p>
            <a:r>
              <a:rPr lang="en-US" altLang="zh-CN" sz="2200" dirty="0" smtClean="0">
                <a:latin typeface="Constantia" panose="02030602050306030303" pitchFamily="18" charset="0"/>
                <a:ea typeface="华文新魏" panose="02010800040101010101" charset="-122"/>
              </a:rPr>
              <a:t>5</a:t>
            </a:r>
            <a:r>
              <a:rPr lang="zh-CN" altLang="en-US" sz="2200" dirty="0" smtClean="0">
                <a:latin typeface="Constantia" panose="02030602050306030303" pitchFamily="18" charset="0"/>
                <a:ea typeface="华文新魏" panose="02010800040101010101" charset="-122"/>
              </a:rPr>
              <a:t>、用人单位名称登记为</a:t>
            </a:r>
            <a:r>
              <a:rPr lang="zh-CN" altLang="en-US" sz="2200" dirty="0" smtClean="0">
                <a:solidFill>
                  <a:srgbClr val="FF0000"/>
                </a:solidFill>
                <a:latin typeface="Constantia" panose="02030602050306030303" pitchFamily="18" charset="0"/>
                <a:ea typeface="华文新魏" panose="02010800040101010101" charset="-122"/>
              </a:rPr>
              <a:t>“自由职业”</a:t>
            </a:r>
            <a:endParaRPr lang="en-US" altLang="zh-CN" sz="2200" dirty="0" smtClean="0">
              <a:solidFill>
                <a:srgbClr val="FF0000"/>
              </a:solidFill>
              <a:latin typeface="Constantia" panose="02030602050306030303" pitchFamily="18" charset="0"/>
              <a:ea typeface="华文新魏" panose="02010800040101010101" charset="-122"/>
            </a:endParaRPr>
          </a:p>
          <a:p>
            <a:r>
              <a:rPr lang="en-US" altLang="zh-CN" sz="2200" dirty="0" smtClean="0">
                <a:latin typeface="Constantia" panose="02030602050306030303" pitchFamily="18" charset="0"/>
                <a:ea typeface="华文新魏" panose="02010800040101010101" charset="-122"/>
              </a:rPr>
              <a:t>6</a:t>
            </a:r>
            <a:r>
              <a:rPr lang="zh-CN" altLang="en-US" sz="2200" dirty="0" smtClean="0">
                <a:latin typeface="Constantia" panose="02030602050306030303" pitchFamily="18" charset="0"/>
                <a:ea typeface="华文新魏" panose="02010800040101010101" charset="-122"/>
              </a:rPr>
              <a:t>、生源</a:t>
            </a:r>
            <a:r>
              <a:rPr lang="zh-CN" altLang="en-US" sz="2200" dirty="0">
                <a:latin typeface="Constantia" panose="02030602050306030303" pitchFamily="18" charset="0"/>
                <a:ea typeface="华文新魏" panose="02010800040101010101" charset="-122"/>
              </a:rPr>
              <a:t>地是</a:t>
            </a:r>
            <a:r>
              <a:rPr lang="zh-CN" altLang="en-US" sz="2200" dirty="0">
                <a:solidFill>
                  <a:srgbClr val="FF0000"/>
                </a:solidFill>
                <a:latin typeface="Constantia" panose="02030602050306030303" pitchFamily="18" charset="0"/>
                <a:ea typeface="华文新魏" panose="02010800040101010101" charset="-122"/>
              </a:rPr>
              <a:t>省内</a:t>
            </a:r>
            <a:r>
              <a:rPr lang="zh-CN" altLang="en-US" sz="2200" dirty="0">
                <a:latin typeface="Constantia" panose="02030602050306030303" pitchFamily="18" charset="0"/>
                <a:ea typeface="华文新魏" panose="02010800040101010101" charset="-122"/>
              </a:rPr>
              <a:t>的，报到证签往单位登记为“生源所在县（市、区）人力资源和社会保障局</a:t>
            </a:r>
            <a:r>
              <a:rPr lang="zh-CN" altLang="en-US" sz="2200" dirty="0">
                <a:solidFill>
                  <a:srgbClr val="FF0000"/>
                </a:solidFill>
                <a:latin typeface="Constantia" panose="02030602050306030303" pitchFamily="18" charset="0"/>
                <a:ea typeface="华文新魏" panose="02010800040101010101" charset="-122"/>
              </a:rPr>
              <a:t>（可不具体）</a:t>
            </a:r>
            <a:r>
              <a:rPr lang="zh-CN" altLang="en-US" sz="2200" dirty="0" smtClean="0">
                <a:latin typeface="Constantia" panose="02030602050306030303" pitchFamily="18" charset="0"/>
                <a:ea typeface="华文新魏" panose="02010800040101010101" charset="-122"/>
              </a:rPr>
              <a:t>；生源</a:t>
            </a:r>
            <a:r>
              <a:rPr lang="zh-CN" altLang="en-US" sz="2200" dirty="0">
                <a:latin typeface="Constantia" panose="02030602050306030303" pitchFamily="18" charset="0"/>
                <a:ea typeface="华文新魏" panose="02010800040101010101" charset="-122"/>
              </a:rPr>
              <a:t>地是</a:t>
            </a:r>
            <a:r>
              <a:rPr lang="zh-CN" altLang="en-US" sz="2200" dirty="0">
                <a:solidFill>
                  <a:srgbClr val="FF0000"/>
                </a:solidFill>
                <a:latin typeface="Constantia" panose="02030602050306030303" pitchFamily="18" charset="0"/>
                <a:ea typeface="华文新魏" panose="02010800040101010101" charset="-122"/>
              </a:rPr>
              <a:t>省外</a:t>
            </a:r>
            <a:r>
              <a:rPr lang="zh-CN" altLang="en-US" sz="2200" dirty="0">
                <a:latin typeface="Constantia" panose="02030602050306030303" pitchFamily="18" charset="0"/>
                <a:ea typeface="华文新魏" panose="02010800040101010101" charset="-122"/>
              </a:rPr>
              <a:t>的，报到证签往单位登记为具体生源所在地主管部门</a:t>
            </a:r>
            <a:r>
              <a:rPr lang="zh-CN" altLang="en-US" sz="2200" dirty="0">
                <a:solidFill>
                  <a:srgbClr val="FF0000"/>
                </a:solidFill>
                <a:latin typeface="Constantia" panose="02030602050306030303" pitchFamily="18" charset="0"/>
                <a:ea typeface="华文新魏" panose="02010800040101010101" charset="-122"/>
              </a:rPr>
              <a:t>（必须具体）</a:t>
            </a:r>
          </a:p>
          <a:p>
            <a:endParaRPr lang="en-US" altLang="zh-CN" sz="2600" dirty="0">
              <a:latin typeface="Constantia" panose="02030602050306030303" pitchFamily="18" charset="0"/>
              <a:ea typeface="华文新魏" panose="02010800040101010101" charset="-122"/>
            </a:endParaRPr>
          </a:p>
        </p:txBody>
      </p:sp>
    </p:spTree>
    <p:extLst>
      <p:ext uri="{BB962C8B-B14F-4D97-AF65-F5344CB8AC3E}">
        <p14:creationId xmlns:p14="http://schemas.microsoft.com/office/powerpoint/2010/main" val="2846460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152400"/>
            <a:ext cx="8229600" cy="847708"/>
          </a:xfrm>
        </p:spPr>
        <p:txBody>
          <a:bodyPr/>
          <a:lstStyle/>
          <a:p>
            <a:pPr fontAlgn="auto">
              <a:spcAft>
                <a:spcPts val="0"/>
              </a:spcAft>
              <a:defRPr/>
            </a:pPr>
            <a:r>
              <a:rPr lang="zh-CN" altLang="en-US" dirty="0" smtClean="0">
                <a:cs typeface="+mj-cs"/>
              </a:rPr>
              <a:t>升学：考研或专升本</a:t>
            </a:r>
            <a:endParaRPr lang="zh-CN" altLang="en-US" dirty="0">
              <a:cs typeface="+mj-cs"/>
            </a:endParaRPr>
          </a:p>
        </p:txBody>
      </p:sp>
      <p:sp>
        <p:nvSpPr>
          <p:cNvPr id="40964" name="矩形 12"/>
          <p:cNvSpPr>
            <a:spLocks noChangeArrowheads="1"/>
          </p:cNvSpPr>
          <p:nvPr/>
        </p:nvSpPr>
        <p:spPr bwMode="auto">
          <a:xfrm>
            <a:off x="357158" y="928670"/>
            <a:ext cx="8286808" cy="4493538"/>
          </a:xfrm>
          <a:prstGeom prst="rect">
            <a:avLst/>
          </a:prstGeom>
          <a:noFill/>
          <a:ln w="9525">
            <a:noFill/>
            <a:miter lim="800000"/>
          </a:ln>
        </p:spPr>
        <p:txBody>
          <a:bodyPr wrap="square">
            <a:spAutoFit/>
          </a:bodyPr>
          <a:lstStyle/>
          <a:p>
            <a:r>
              <a:rPr lang="zh-CN" altLang="en-US" sz="2600" dirty="0">
                <a:latin typeface="Constantia" panose="02030602050306030303" pitchFamily="18" charset="0"/>
                <a:ea typeface="华文新魏" panose="02010800040101010101" charset="-122"/>
              </a:rPr>
              <a:t>要点：</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1</a:t>
            </a:r>
            <a:r>
              <a:rPr lang="zh-CN" altLang="en-US" sz="2600" dirty="0">
                <a:latin typeface="Constantia" panose="02030602050306030303" pitchFamily="18" charset="0"/>
                <a:ea typeface="华文新魏" panose="02010800040101010101" charset="-122"/>
              </a:rPr>
              <a:t>，只需填写毕业去向、单位名称、单位行业、单位所在地和档案相关字段</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2</a:t>
            </a:r>
            <a:r>
              <a:rPr lang="zh-CN" altLang="en-US" sz="2600" dirty="0">
                <a:latin typeface="Constantia" panose="02030602050306030303" pitchFamily="18" charset="0"/>
                <a:ea typeface="华文新魏" panose="02010800040101010101" charset="-122"/>
              </a:rPr>
              <a:t>、单位名称为录取的院校全称，报到证签发类别</a:t>
            </a:r>
            <a:r>
              <a:rPr lang="zh-CN" altLang="en-US" sz="2600" dirty="0" smtClean="0">
                <a:latin typeface="Constantia" panose="02030602050306030303" pitchFamily="18" charset="0"/>
                <a:ea typeface="华文新魏" panose="02010800040101010101" charset="-122"/>
              </a:rPr>
              <a:t>为</a:t>
            </a:r>
            <a:r>
              <a:rPr lang="zh-CN" altLang="en-US" sz="2600" dirty="0" smtClean="0">
                <a:solidFill>
                  <a:srgbClr val="FF0000"/>
                </a:solidFill>
                <a:latin typeface="Constantia" panose="02030602050306030303" pitchFamily="18" charset="0"/>
                <a:ea typeface="华文新魏" panose="02010800040101010101" charset="-122"/>
              </a:rPr>
              <a:t>未</a:t>
            </a:r>
            <a:r>
              <a:rPr lang="zh-CN" altLang="en-US" sz="2600" dirty="0">
                <a:solidFill>
                  <a:srgbClr val="FF0000"/>
                </a:solidFill>
                <a:latin typeface="Constantia" panose="02030602050306030303" pitchFamily="18" charset="0"/>
                <a:ea typeface="华文新魏" panose="02010800040101010101" charset="-122"/>
              </a:rPr>
              <a:t>签发报到</a:t>
            </a:r>
            <a:r>
              <a:rPr lang="zh-CN" altLang="en-US" sz="2600" dirty="0" smtClean="0">
                <a:solidFill>
                  <a:srgbClr val="FF0000"/>
                </a:solidFill>
                <a:latin typeface="Constantia" panose="02030602050306030303" pitchFamily="18" charset="0"/>
                <a:ea typeface="华文新魏" panose="02010800040101010101" charset="-122"/>
              </a:rPr>
              <a:t>证，不发报到证，</a:t>
            </a:r>
            <a:r>
              <a:rPr lang="zh-CN" altLang="en-US" sz="2600" dirty="0" smtClean="0">
                <a:latin typeface="Constantia" panose="02030602050306030303" pitchFamily="18" charset="0"/>
                <a:ea typeface="华文新魏" panose="02010800040101010101" charset="-122"/>
              </a:rPr>
              <a:t>档案寄到录取院校</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3</a:t>
            </a:r>
            <a:r>
              <a:rPr lang="zh-CN" altLang="en-US" sz="2600" dirty="0">
                <a:latin typeface="Constantia" panose="02030602050306030303" pitchFamily="18" charset="0"/>
                <a:ea typeface="华文新魏" panose="02010800040101010101" charset="-122"/>
              </a:rPr>
              <a:t>、升学</a:t>
            </a:r>
            <a:r>
              <a:rPr lang="zh-CN" altLang="en-US" sz="2600" dirty="0" smtClean="0">
                <a:latin typeface="Constantia" panose="02030602050306030303" pitchFamily="18" charset="0"/>
                <a:ea typeface="华文新魏" panose="02010800040101010101" charset="-122"/>
              </a:rPr>
              <a:t>含第二学位、专</a:t>
            </a:r>
            <a:r>
              <a:rPr lang="zh-CN" altLang="en-US" sz="2600" dirty="0">
                <a:latin typeface="Constantia" panose="02030602050306030303" pitchFamily="18" charset="0"/>
                <a:ea typeface="华文新魏" panose="02010800040101010101" charset="-122"/>
              </a:rPr>
              <a:t>升</a:t>
            </a:r>
            <a:r>
              <a:rPr lang="zh-CN" altLang="en-US" sz="2600" dirty="0" smtClean="0">
                <a:latin typeface="Constantia" panose="02030602050306030303" pitchFamily="18" charset="0"/>
                <a:ea typeface="华文新魏" panose="02010800040101010101" charset="-122"/>
              </a:rPr>
              <a:t>本和</a:t>
            </a:r>
            <a:r>
              <a:rPr lang="zh-CN" altLang="en-US" sz="2600" dirty="0">
                <a:latin typeface="Constantia" panose="02030602050306030303" pitchFamily="18" charset="0"/>
                <a:ea typeface="华文新魏" panose="02010800040101010101" charset="-122"/>
              </a:rPr>
              <a:t>研究生</a:t>
            </a:r>
            <a:r>
              <a:rPr lang="zh-CN" altLang="en-US" sz="2600" dirty="0" smtClean="0">
                <a:latin typeface="Constantia" panose="02030602050306030303" pitchFamily="18" charset="0"/>
                <a:ea typeface="华文新魏" panose="02010800040101010101" charset="-122"/>
              </a:rPr>
              <a:t>，考研档案</a:t>
            </a:r>
            <a:r>
              <a:rPr lang="zh-CN" altLang="en-US" sz="2600" dirty="0">
                <a:latin typeface="Constantia" panose="02030602050306030303" pitchFamily="18" charset="0"/>
                <a:ea typeface="华文新魏" panose="02010800040101010101" charset="-122"/>
              </a:rPr>
              <a:t>投递单位和地址参照调档函</a:t>
            </a:r>
            <a:r>
              <a:rPr lang="zh-CN" altLang="en-US" sz="2600" dirty="0" smtClean="0">
                <a:latin typeface="Constantia" panose="02030602050306030303" pitchFamily="18" charset="0"/>
                <a:ea typeface="华文新魏" panose="02010800040101010101" charset="-122"/>
              </a:rPr>
              <a:t>要求，专升本依据各高校招生办规定</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4</a:t>
            </a:r>
            <a:r>
              <a:rPr lang="zh-CN" altLang="en-US" sz="2600" dirty="0">
                <a:latin typeface="Constantia" panose="02030602050306030303" pitchFamily="18" charset="0"/>
                <a:ea typeface="华文新魏" panose="02010800040101010101" charset="-122"/>
              </a:rPr>
              <a:t>、</a:t>
            </a:r>
            <a:r>
              <a:rPr lang="zh-CN" altLang="en-US" sz="2600" dirty="0" smtClean="0">
                <a:latin typeface="Constantia" panose="02030602050306030303" pitchFamily="18" charset="0"/>
                <a:ea typeface="华文新魏" panose="02010800040101010101" charset="-122"/>
              </a:rPr>
              <a:t>就业派遣证明</a:t>
            </a:r>
            <a:r>
              <a:rPr lang="zh-CN" altLang="en-US" sz="2600" dirty="0">
                <a:latin typeface="Constantia" panose="02030602050306030303" pitchFamily="18" charset="0"/>
                <a:ea typeface="华文新魏" panose="02010800040101010101" charset="-122"/>
              </a:rPr>
              <a:t>材料</a:t>
            </a:r>
            <a:r>
              <a:rPr lang="zh-CN" altLang="en-US" sz="2600" dirty="0" smtClean="0">
                <a:latin typeface="Constantia" panose="02030602050306030303" pitchFamily="18" charset="0"/>
                <a:ea typeface="华文新魏" panose="02010800040101010101" charset="-122"/>
              </a:rPr>
              <a:t>：考研依据录取</a:t>
            </a:r>
            <a:r>
              <a:rPr lang="zh-CN" altLang="en-US" sz="2600" dirty="0">
                <a:latin typeface="Constantia" panose="02030602050306030303" pitchFamily="18" charset="0"/>
                <a:ea typeface="华文新魏" panose="02010800040101010101" charset="-122"/>
              </a:rPr>
              <a:t>通知书或调档</a:t>
            </a:r>
            <a:r>
              <a:rPr lang="zh-CN" altLang="en-US" sz="2600" dirty="0" smtClean="0">
                <a:latin typeface="Constantia" panose="02030602050306030303" pitchFamily="18" charset="0"/>
                <a:ea typeface="华文新魏" panose="02010800040101010101" charset="-122"/>
              </a:rPr>
              <a:t>函，专升本依据省考试院录取名单（</a:t>
            </a:r>
            <a:r>
              <a:rPr lang="zh-CN" altLang="en-US" sz="2600" dirty="0" smtClean="0">
                <a:solidFill>
                  <a:srgbClr val="FF0000"/>
                </a:solidFill>
                <a:latin typeface="Constantia" panose="02030602050306030303" pitchFamily="18" charset="0"/>
                <a:ea typeface="华文新魏" panose="02010800040101010101" charset="-122"/>
              </a:rPr>
              <a:t>若考生放弃需提前上交体现本人身份证和签字的放弃声明</a:t>
            </a:r>
            <a:r>
              <a:rPr lang="zh-CN" altLang="en-US" sz="2600" dirty="0" smtClean="0">
                <a:latin typeface="Constantia" panose="02030602050306030303" pitchFamily="18" charset="0"/>
                <a:ea typeface="华文新魏" panose="02010800040101010101" charset="-122"/>
              </a:rPr>
              <a:t>）</a:t>
            </a:r>
            <a:endParaRPr lang="en-US" altLang="zh-CN" sz="2600" dirty="0">
              <a:latin typeface="Constantia" panose="02030602050306030303" pitchFamily="18" charset="0"/>
              <a:ea typeface="华文新魏" panose="02010800040101010101" charset="-122"/>
            </a:endParaRPr>
          </a:p>
        </p:txBody>
      </p:sp>
    </p:spTree>
    <p:extLst>
      <p:ext uri="{BB962C8B-B14F-4D97-AF65-F5344CB8AC3E}">
        <p14:creationId xmlns:p14="http://schemas.microsoft.com/office/powerpoint/2010/main" val="2397422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fontAlgn="auto">
              <a:spcAft>
                <a:spcPts val="0"/>
              </a:spcAft>
              <a:defRPr/>
            </a:pPr>
            <a:r>
              <a:rPr lang="zh-CN" altLang="en-US" dirty="0" smtClean="0">
                <a:cs typeface="+mj-cs"/>
              </a:rPr>
              <a:t>升学：出国深造（</a:t>
            </a:r>
            <a:r>
              <a:rPr lang="zh-CN" altLang="en-US" dirty="0" smtClean="0">
                <a:solidFill>
                  <a:srgbClr val="FF0000"/>
                </a:solidFill>
                <a:cs typeface="+mj-cs"/>
              </a:rPr>
              <a:t>出国就业？</a:t>
            </a:r>
            <a:r>
              <a:rPr lang="zh-CN" altLang="en-US" dirty="0" smtClean="0">
                <a:cs typeface="+mj-cs"/>
              </a:rPr>
              <a:t>）</a:t>
            </a:r>
            <a:endParaRPr lang="zh-CN" altLang="en-US" dirty="0">
              <a:cs typeface="+mj-cs"/>
            </a:endParaRPr>
          </a:p>
        </p:txBody>
      </p:sp>
      <p:sp>
        <p:nvSpPr>
          <p:cNvPr id="41988" name="矩形 10"/>
          <p:cNvSpPr>
            <a:spLocks noChangeArrowheads="1"/>
          </p:cNvSpPr>
          <p:nvPr/>
        </p:nvSpPr>
        <p:spPr bwMode="auto">
          <a:xfrm>
            <a:off x="1116013" y="1714488"/>
            <a:ext cx="7200900" cy="4493538"/>
          </a:xfrm>
          <a:prstGeom prst="rect">
            <a:avLst/>
          </a:prstGeom>
          <a:noFill/>
          <a:ln w="9525">
            <a:noFill/>
            <a:miter lim="800000"/>
          </a:ln>
        </p:spPr>
        <p:txBody>
          <a:bodyPr wrap="square">
            <a:spAutoFit/>
          </a:bodyPr>
          <a:lstStyle/>
          <a:p>
            <a:r>
              <a:rPr lang="en-US" altLang="zh-CN" sz="2600" dirty="0" smtClean="0">
                <a:latin typeface="Constantia" panose="02030602050306030303" pitchFamily="18" charset="0"/>
                <a:ea typeface="华文新魏" panose="02010800040101010101" charset="-122"/>
              </a:rPr>
              <a:t>1</a:t>
            </a:r>
            <a:r>
              <a:rPr lang="zh-CN" altLang="en-US" sz="2600" dirty="0">
                <a:latin typeface="Constantia" panose="02030602050306030303" pitchFamily="18" charset="0"/>
                <a:ea typeface="华文新魏" panose="02010800040101010101" charset="-122"/>
              </a:rPr>
              <a:t>、只须填写毕业去向、单位名称、单位行业</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2</a:t>
            </a:r>
            <a:r>
              <a:rPr lang="zh-CN" altLang="en-US" sz="2600" dirty="0">
                <a:latin typeface="Constantia" panose="02030602050306030303" pitchFamily="18" charset="0"/>
                <a:ea typeface="华文新魏" panose="02010800040101010101" charset="-122"/>
              </a:rPr>
              <a:t>、出国出境单位名称为</a:t>
            </a:r>
            <a:r>
              <a:rPr lang="zh-CN" altLang="en-US" sz="2600" dirty="0" smtClean="0">
                <a:solidFill>
                  <a:srgbClr val="FF0000"/>
                </a:solidFill>
                <a:latin typeface="Constantia" panose="02030602050306030303" pitchFamily="18" charset="0"/>
                <a:ea typeface="华文新魏" panose="02010800040101010101" charset="-122"/>
              </a:rPr>
              <a:t>出国深造加</a:t>
            </a:r>
            <a:r>
              <a:rPr lang="zh-CN" altLang="en-US" sz="2600" dirty="0">
                <a:solidFill>
                  <a:srgbClr val="FF0000"/>
                </a:solidFill>
                <a:latin typeface="Constantia" panose="02030602050306030303" pitchFamily="18" charset="0"/>
                <a:ea typeface="华文新魏" panose="02010800040101010101" charset="-122"/>
              </a:rPr>
              <a:t>学校全称</a:t>
            </a:r>
            <a:endParaRPr lang="en-US" altLang="zh-CN" sz="2600" dirty="0">
              <a:solidFill>
                <a:srgbClr val="FF0000"/>
              </a:solidFill>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3</a:t>
            </a:r>
            <a:r>
              <a:rPr lang="zh-CN" altLang="en-US" sz="2600" dirty="0">
                <a:latin typeface="Constantia" panose="02030602050306030303" pitchFamily="18" charset="0"/>
                <a:ea typeface="华文新魏" panose="02010800040101010101" charset="-122"/>
              </a:rPr>
              <a:t>、报到证签发类别为</a:t>
            </a:r>
            <a:r>
              <a:rPr lang="zh-CN" altLang="en-US" sz="2600" dirty="0" smtClean="0">
                <a:latin typeface="Constantia" panose="02030602050306030303" pitchFamily="18" charset="0"/>
                <a:ea typeface="华文新魏" panose="02010800040101010101" charset="-122"/>
              </a:rPr>
              <a:t>“回生源地报到”，档案寄回生源地</a:t>
            </a:r>
            <a:endParaRPr lang="en-US" altLang="zh-CN" sz="2600" dirty="0">
              <a:latin typeface="Constantia" panose="02030602050306030303" pitchFamily="18" charset="0"/>
              <a:ea typeface="华文新魏" panose="02010800040101010101" charset="-122"/>
            </a:endParaRPr>
          </a:p>
          <a:p>
            <a:r>
              <a:rPr lang="en-US" altLang="zh-CN" sz="2600" dirty="0">
                <a:latin typeface="Constantia" panose="02030602050306030303" pitchFamily="18" charset="0"/>
                <a:ea typeface="华文新魏" panose="02010800040101010101" charset="-122"/>
              </a:rPr>
              <a:t>4</a:t>
            </a:r>
            <a:r>
              <a:rPr lang="zh-CN" altLang="en-US" sz="2600" dirty="0">
                <a:latin typeface="Constantia" panose="02030602050306030303" pitchFamily="18" charset="0"/>
                <a:ea typeface="华文新魏" panose="02010800040101010101" charset="-122"/>
              </a:rPr>
              <a:t>、就业派遣证明材料：国外学校录取</a:t>
            </a:r>
            <a:r>
              <a:rPr lang="zh-CN" altLang="en-US" sz="2600" dirty="0" smtClean="0">
                <a:latin typeface="Constantia" panose="02030602050306030303" pitchFamily="18" charset="0"/>
                <a:ea typeface="华文新魏" panose="02010800040101010101" charset="-122"/>
              </a:rPr>
              <a:t>通知书，护照姓名及签证页</a:t>
            </a:r>
            <a:endParaRPr lang="en-US" altLang="zh-CN" sz="2600" dirty="0" smtClean="0">
              <a:latin typeface="Constantia" panose="02030602050306030303" pitchFamily="18" charset="0"/>
              <a:ea typeface="华文新魏" panose="02010800040101010101" charset="-122"/>
            </a:endParaRPr>
          </a:p>
          <a:p>
            <a:r>
              <a:rPr lang="en-US" altLang="zh-CN" sz="2600" dirty="0" smtClean="0">
                <a:latin typeface="Constantia" panose="02030602050306030303" pitchFamily="18" charset="0"/>
                <a:ea typeface="华文新魏" panose="02010800040101010101" charset="-122"/>
              </a:rPr>
              <a:t>5</a:t>
            </a:r>
            <a:r>
              <a:rPr lang="zh-CN" altLang="en-US" sz="2600" dirty="0" smtClean="0">
                <a:latin typeface="Constantia" panose="02030602050306030303" pitchFamily="18" charset="0"/>
                <a:ea typeface="华文新魏" panose="02010800040101010101" charset="-122"/>
              </a:rPr>
              <a:t>、</a:t>
            </a:r>
            <a:r>
              <a:rPr lang="zh-CN" altLang="en-US" sz="2600" dirty="0">
                <a:latin typeface="Constantia" panose="02030602050306030303" pitchFamily="18" charset="0"/>
                <a:ea typeface="华文新魏" panose="02010800040101010101" charset="-122"/>
              </a:rPr>
              <a:t>生源地是</a:t>
            </a:r>
            <a:r>
              <a:rPr lang="zh-CN" altLang="en-US" sz="2600" dirty="0">
                <a:solidFill>
                  <a:srgbClr val="FF0000"/>
                </a:solidFill>
                <a:latin typeface="Constantia" panose="02030602050306030303" pitchFamily="18" charset="0"/>
                <a:ea typeface="华文新魏" panose="02010800040101010101" charset="-122"/>
              </a:rPr>
              <a:t>省内</a:t>
            </a:r>
            <a:r>
              <a:rPr lang="zh-CN" altLang="en-US" sz="2600" dirty="0">
                <a:latin typeface="Constantia" panose="02030602050306030303" pitchFamily="18" charset="0"/>
                <a:ea typeface="华文新魏" panose="02010800040101010101" charset="-122"/>
              </a:rPr>
              <a:t>的，报到证签往单位登记为“生源所在县（市、区）人力资源和社会保障局</a:t>
            </a:r>
            <a:r>
              <a:rPr lang="zh-CN" altLang="en-US" sz="2600" dirty="0">
                <a:solidFill>
                  <a:srgbClr val="FF0000"/>
                </a:solidFill>
                <a:latin typeface="Constantia" panose="02030602050306030303" pitchFamily="18" charset="0"/>
                <a:ea typeface="华文新魏" panose="02010800040101010101" charset="-122"/>
              </a:rPr>
              <a:t>（可不具体）</a:t>
            </a:r>
            <a:r>
              <a:rPr lang="zh-CN" altLang="en-US" sz="2600" dirty="0" smtClean="0">
                <a:latin typeface="Constantia" panose="02030602050306030303" pitchFamily="18" charset="0"/>
                <a:ea typeface="华文新魏" panose="02010800040101010101" charset="-122"/>
              </a:rPr>
              <a:t>；生源</a:t>
            </a:r>
            <a:r>
              <a:rPr lang="zh-CN" altLang="en-US" sz="2600" dirty="0">
                <a:latin typeface="Constantia" panose="02030602050306030303" pitchFamily="18" charset="0"/>
                <a:ea typeface="华文新魏" panose="02010800040101010101" charset="-122"/>
              </a:rPr>
              <a:t>地是省外</a:t>
            </a:r>
            <a:r>
              <a:rPr lang="zh-CN" altLang="en-US" sz="2600" dirty="0" smtClean="0">
                <a:latin typeface="Constantia" panose="02030602050306030303" pitchFamily="18" charset="0"/>
                <a:ea typeface="华文新魏" panose="02010800040101010101" charset="-122"/>
              </a:rPr>
              <a:t>的</a:t>
            </a:r>
            <a:r>
              <a:rPr lang="zh-CN" altLang="en-US" sz="2600" dirty="0">
                <a:latin typeface="Constantia" panose="02030602050306030303" pitchFamily="18" charset="0"/>
                <a:ea typeface="华文新魏" panose="02010800040101010101" charset="-122"/>
              </a:rPr>
              <a:t>，报到证签往单位登记为具体生源所在地主管部门</a:t>
            </a:r>
            <a:r>
              <a:rPr lang="zh-CN" altLang="en-US" sz="2600" dirty="0">
                <a:solidFill>
                  <a:srgbClr val="FF0000"/>
                </a:solidFill>
                <a:latin typeface="Constantia" panose="02030602050306030303" pitchFamily="18" charset="0"/>
                <a:ea typeface="华文新魏" panose="02010800040101010101" charset="-122"/>
              </a:rPr>
              <a:t>（必须具体）</a:t>
            </a:r>
          </a:p>
          <a:p>
            <a:endParaRPr lang="en-US" altLang="zh-CN" sz="2600" dirty="0">
              <a:latin typeface="Constantia" panose="02030602050306030303" pitchFamily="18" charset="0"/>
              <a:ea typeface="华文新魏" panose="02010800040101010101" charset="-122"/>
            </a:endParaRPr>
          </a:p>
        </p:txBody>
      </p:sp>
    </p:spTree>
    <p:extLst>
      <p:ext uri="{BB962C8B-B14F-4D97-AF65-F5344CB8AC3E}">
        <p14:creationId xmlns:p14="http://schemas.microsoft.com/office/powerpoint/2010/main" val="2185022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5F7A3B2-F898-4E55-B2C0-1FF127D061B2}"/>
              </a:ext>
            </a:extLst>
          </p:cNvPr>
          <p:cNvSpPr>
            <a:spLocks noGrp="1"/>
          </p:cNvSpPr>
          <p:nvPr>
            <p:ph type="title"/>
          </p:nvPr>
        </p:nvSpPr>
        <p:spPr/>
        <p:txBody>
          <a:bodyPr>
            <a:normAutofit fontScale="90000"/>
          </a:bodyPr>
          <a:lstStyle/>
          <a:p>
            <a:r>
              <a:rPr lang="zh-CN" altLang="en-US" dirty="0"/>
              <a:t>待就业、不就业拟升学、其他暂不就业</a:t>
            </a:r>
          </a:p>
        </p:txBody>
      </p:sp>
      <p:sp>
        <p:nvSpPr>
          <p:cNvPr id="3" name="内容占位符 2">
            <a:extLst>
              <a:ext uri="{FF2B5EF4-FFF2-40B4-BE49-F238E27FC236}">
                <a16:creationId xmlns:a16="http://schemas.microsoft.com/office/drawing/2014/main" xmlns="" id="{6D4D5E50-0604-4D7A-B19D-CD4B75A6D6F8}"/>
              </a:ext>
            </a:extLst>
          </p:cNvPr>
          <p:cNvSpPr>
            <a:spLocks noGrp="1"/>
          </p:cNvSpPr>
          <p:nvPr>
            <p:ph sz="half" idx="1"/>
          </p:nvPr>
        </p:nvSpPr>
        <p:spPr>
          <a:xfrm>
            <a:off x="457200" y="1524000"/>
            <a:ext cx="8229600" cy="4572000"/>
          </a:xfrm>
        </p:spPr>
        <p:txBody>
          <a:bodyPr/>
          <a:lstStyle/>
          <a:p>
            <a:pPr>
              <a:buNone/>
            </a:pPr>
            <a:r>
              <a:rPr lang="zh-CN" altLang="en-US" sz="2000" dirty="0"/>
              <a:t>（一）待就业：指有就业意愿尚未就业。求职中、签约中、拟参加公招考试、拟创业、拟应征入伍五类毕业生登记为待就业。</a:t>
            </a:r>
          </a:p>
          <a:p>
            <a:pPr>
              <a:buNone/>
            </a:pPr>
            <a:r>
              <a:rPr lang="zh-CN" altLang="en-US" sz="2000" dirty="0"/>
              <a:t>（二）不就业拟升学：拟升学的登记为不就业拟升学。</a:t>
            </a:r>
          </a:p>
          <a:p>
            <a:pPr>
              <a:buNone/>
            </a:pPr>
            <a:r>
              <a:rPr lang="zh-CN" altLang="en-US" sz="2000" dirty="0"/>
              <a:t>（三）其他暂不就业：暂不就业、拟出国出境的毕业生登记为其他暂不就业。</a:t>
            </a:r>
            <a:endParaRPr lang="en-US" altLang="zh-CN" sz="2000" dirty="0"/>
          </a:p>
          <a:p>
            <a:pPr>
              <a:buNone/>
            </a:pPr>
            <a:r>
              <a:rPr lang="zh-CN" altLang="en-US" sz="2000" dirty="0"/>
              <a:t>  注意事项：就业统计时，只登记毕业去向和单位名称，单位名称字段要按未就业原因</a:t>
            </a:r>
            <a:r>
              <a:rPr lang="en-US" altLang="zh-CN" sz="2000" dirty="0">
                <a:ea typeface="华文新魏" panose="02010800040101010101" charset="-122"/>
              </a:rPr>
              <a:t>“</a:t>
            </a:r>
            <a:r>
              <a:rPr lang="zh-CN" altLang="en-US" sz="2000" dirty="0"/>
              <a:t>求职中、签约中、拟参加公招考试、拟创业、拟应征入伍、暂不就业、拟升学、拟出国出境</a:t>
            </a:r>
            <a:r>
              <a:rPr lang="en-US" altLang="zh-CN" sz="2000" dirty="0">
                <a:ea typeface="华文新魏" panose="02010800040101010101" charset="-122"/>
              </a:rPr>
              <a:t>”</a:t>
            </a:r>
            <a:r>
              <a:rPr lang="zh-CN" altLang="en-US" sz="2000" dirty="0"/>
              <a:t>八类进行</a:t>
            </a:r>
            <a:r>
              <a:rPr lang="zh-CN" altLang="en-US" sz="2000" dirty="0" smtClean="0"/>
              <a:t>登记</a:t>
            </a:r>
            <a:endParaRPr lang="en-US" altLang="zh-CN" sz="2000" dirty="0" smtClean="0"/>
          </a:p>
          <a:p>
            <a:pPr>
              <a:buNone/>
            </a:pPr>
            <a:r>
              <a:rPr lang="zh-CN" altLang="en-US" sz="2000" dirty="0" smtClean="0"/>
              <a:t>（</a:t>
            </a:r>
            <a:r>
              <a:rPr lang="zh-CN" altLang="en-US" sz="2000" dirty="0"/>
              <a:t>四）生源地是</a:t>
            </a:r>
            <a:r>
              <a:rPr lang="zh-CN" altLang="en-US" sz="2000" dirty="0">
                <a:solidFill>
                  <a:srgbClr val="FF0000"/>
                </a:solidFill>
              </a:rPr>
              <a:t>省内</a:t>
            </a:r>
            <a:r>
              <a:rPr lang="zh-CN" altLang="en-US" sz="2000" dirty="0"/>
              <a:t>的，单位名称登记为</a:t>
            </a:r>
            <a:r>
              <a:rPr lang="zh-CN" altLang="en-US" sz="2000" dirty="0">
                <a:solidFill>
                  <a:srgbClr val="FF0000"/>
                </a:solidFill>
              </a:rPr>
              <a:t>“待就业</a:t>
            </a:r>
            <a:r>
              <a:rPr lang="zh-CN" altLang="en-US" sz="2000" dirty="0"/>
              <a:t>”，报到证签往单位登记为“生源所在县（市、区）人力资源和社会保障局</a:t>
            </a:r>
            <a:r>
              <a:rPr lang="zh-CN" altLang="en-US" sz="2000" dirty="0">
                <a:solidFill>
                  <a:srgbClr val="FF0000"/>
                </a:solidFill>
              </a:rPr>
              <a:t>（可不具体）</a:t>
            </a:r>
            <a:r>
              <a:rPr lang="zh-CN" altLang="en-US" sz="2000" dirty="0" smtClean="0"/>
              <a:t>；生源</a:t>
            </a:r>
            <a:r>
              <a:rPr lang="zh-CN" altLang="en-US" sz="2000" dirty="0"/>
              <a:t>地</a:t>
            </a:r>
            <a:r>
              <a:rPr lang="zh-CN" altLang="en-US" sz="2000" dirty="0" smtClean="0"/>
              <a:t>是</a:t>
            </a:r>
            <a:r>
              <a:rPr lang="zh-CN" altLang="en-US" sz="2000" dirty="0" smtClean="0">
                <a:solidFill>
                  <a:srgbClr val="FF0000"/>
                </a:solidFill>
              </a:rPr>
              <a:t>省</a:t>
            </a:r>
            <a:r>
              <a:rPr lang="zh-CN" altLang="en-US" sz="2000" dirty="0">
                <a:solidFill>
                  <a:srgbClr val="FF0000"/>
                </a:solidFill>
              </a:rPr>
              <a:t>外</a:t>
            </a:r>
            <a:r>
              <a:rPr lang="zh-CN" altLang="en-US" sz="2000" dirty="0"/>
              <a:t>的</a:t>
            </a:r>
            <a:r>
              <a:rPr lang="zh-CN" altLang="en-US" sz="2000" dirty="0" smtClean="0"/>
              <a:t>，用人单位留</a:t>
            </a:r>
            <a:r>
              <a:rPr lang="zh-CN" altLang="en-US" sz="2000" dirty="0" smtClean="0">
                <a:solidFill>
                  <a:srgbClr val="FF0000"/>
                </a:solidFill>
              </a:rPr>
              <a:t>“空白”</a:t>
            </a:r>
            <a:r>
              <a:rPr lang="zh-CN" altLang="en-US" sz="2000" dirty="0"/>
              <a:t>，报到证签往单位登记为具体生源所在地主管部门</a:t>
            </a:r>
            <a:r>
              <a:rPr lang="zh-CN" altLang="en-US" sz="2000" dirty="0">
                <a:solidFill>
                  <a:srgbClr val="FF0000"/>
                </a:solidFill>
              </a:rPr>
              <a:t>（必须具体</a:t>
            </a:r>
            <a:r>
              <a:rPr lang="zh-CN" altLang="en-US" sz="2000" dirty="0" smtClean="0">
                <a:solidFill>
                  <a:srgbClr val="FF0000"/>
                </a:solidFill>
              </a:rPr>
              <a:t>），</a:t>
            </a:r>
            <a:r>
              <a:rPr lang="zh-CN" altLang="en-US" sz="2000" dirty="0" smtClean="0"/>
              <a:t>档案寄回生源地</a:t>
            </a:r>
            <a:endParaRPr lang="zh-CN" altLang="en-US" sz="2000" dirty="0"/>
          </a:p>
          <a:p>
            <a:pPr>
              <a:buNone/>
            </a:pPr>
            <a:endParaRPr lang="zh-CN" altLang="en-US" sz="2400" dirty="0">
              <a:solidFill>
                <a:srgbClr val="FF0000"/>
              </a:solidFill>
            </a:endParaRPr>
          </a:p>
          <a:p>
            <a:pPr>
              <a:buNone/>
            </a:pPr>
            <a:endParaRPr lang="zh-CN" altLang="en-US" sz="2200" dirty="0">
              <a:solidFill>
                <a:srgbClr val="FF0000"/>
              </a:solidFill>
            </a:endParaRPr>
          </a:p>
          <a:p>
            <a:endParaRPr lang="zh-CN" altLang="en-US" dirty="0"/>
          </a:p>
        </p:txBody>
      </p:sp>
    </p:spTree>
    <p:extLst>
      <p:ext uri="{BB962C8B-B14F-4D97-AF65-F5344CB8AC3E}">
        <p14:creationId xmlns:p14="http://schemas.microsoft.com/office/powerpoint/2010/main" val="53943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fontAlgn="auto">
              <a:spcAft>
                <a:spcPts val="0"/>
              </a:spcAft>
              <a:defRPr/>
            </a:pPr>
            <a:r>
              <a:rPr lang="zh-CN" altLang="en-US" sz="7200" dirty="0">
                <a:cs typeface="+mj-cs"/>
              </a:rPr>
              <a:t>就业统计指标说明</a:t>
            </a:r>
          </a:p>
        </p:txBody>
      </p:sp>
      <p:sp>
        <p:nvSpPr>
          <p:cNvPr id="4" name="副标题 3"/>
          <p:cNvSpPr>
            <a:spLocks noGrp="1"/>
          </p:cNvSpPr>
          <p:nvPr>
            <p:ph type="subTitle" idx="1"/>
          </p:nvPr>
        </p:nvSpPr>
        <p:spPr/>
        <p:txBody>
          <a:bodyPr/>
          <a:lstStyle/>
          <a:p>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内容占位符 1"/>
          <p:cNvSpPr>
            <a:spLocks noGrp="1"/>
          </p:cNvSpPr>
          <p:nvPr>
            <p:ph idx="1"/>
          </p:nvPr>
        </p:nvSpPr>
        <p:spPr>
          <a:xfrm>
            <a:off x="467544" y="1268760"/>
            <a:ext cx="8229600" cy="4572000"/>
          </a:xfrm>
        </p:spPr>
        <p:txBody>
          <a:bodyPr/>
          <a:lstStyle/>
          <a:p>
            <a:r>
              <a:rPr lang="zh-CN" altLang="en-US" dirty="0"/>
              <a:t>除签三方协议之外 ，有机关招考、事业单位招聘的录用材料</a:t>
            </a:r>
            <a:r>
              <a:rPr lang="zh-CN" altLang="en-US" dirty="0" smtClean="0"/>
              <a:t>；教育主管部门提供的调档函或协议书；有</a:t>
            </a:r>
            <a:r>
              <a:rPr lang="zh-CN" altLang="en-US" dirty="0"/>
              <a:t>人事主管权的上级主管部门开具的接收函</a:t>
            </a:r>
            <a:r>
              <a:rPr lang="zh-CN" altLang="en-US" dirty="0" smtClean="0"/>
              <a:t>；定向委培协议；军队文职、部队士官、消防</a:t>
            </a:r>
            <a:r>
              <a:rPr lang="zh-CN" altLang="en-US" dirty="0"/>
              <a:t>、边防、海</a:t>
            </a:r>
            <a:r>
              <a:rPr lang="zh-CN" altLang="en-US" dirty="0" smtClean="0"/>
              <a:t>警、森警等相关材料</a:t>
            </a:r>
            <a:endParaRPr lang="en-US" altLang="zh-CN" dirty="0"/>
          </a:p>
          <a:p>
            <a:r>
              <a:rPr lang="zh-CN" altLang="en-US" dirty="0"/>
              <a:t>报到证签发类别</a:t>
            </a:r>
            <a:endParaRPr lang="en-US" altLang="zh-CN" dirty="0"/>
          </a:p>
          <a:p>
            <a:pPr marL="0" indent="0">
              <a:buNone/>
            </a:pPr>
            <a:r>
              <a:rPr lang="zh-CN" altLang="en-US" dirty="0"/>
              <a:t> </a:t>
            </a:r>
            <a:r>
              <a:rPr lang="en-US" altLang="zh-CN" dirty="0"/>
              <a:t>1</a:t>
            </a:r>
            <a:r>
              <a:rPr lang="zh-CN" altLang="en-US" dirty="0"/>
              <a:t>、回生源地报到：</a:t>
            </a:r>
            <a:r>
              <a:rPr lang="zh-CN" altLang="en-US" dirty="0" smtClean="0"/>
              <a:t>协议虽经用人</a:t>
            </a:r>
            <a:r>
              <a:rPr lang="zh-CN" altLang="en-US" dirty="0"/>
              <a:t>单位盖章</a:t>
            </a:r>
            <a:r>
              <a:rPr lang="zh-CN" altLang="en-US" dirty="0" smtClean="0"/>
              <a:t>，</a:t>
            </a:r>
            <a:r>
              <a:rPr lang="zh-CN" altLang="en-US" dirty="0" smtClean="0">
                <a:solidFill>
                  <a:srgbClr val="FF0000"/>
                </a:solidFill>
              </a:rPr>
              <a:t>但学生本人意愿选择</a:t>
            </a:r>
            <a:r>
              <a:rPr lang="zh-CN" altLang="en-US" dirty="0">
                <a:solidFill>
                  <a:srgbClr val="FF0000"/>
                </a:solidFill>
              </a:rPr>
              <a:t>开具待就业报到证</a:t>
            </a:r>
            <a:endParaRPr lang="en-US" altLang="zh-CN" dirty="0">
              <a:solidFill>
                <a:srgbClr val="FF0000"/>
              </a:solidFill>
            </a:endParaRPr>
          </a:p>
          <a:p>
            <a:pPr marL="0" indent="0">
              <a:buNone/>
            </a:pPr>
            <a:r>
              <a:rPr lang="en-US" altLang="zh-CN" dirty="0"/>
              <a:t>2</a:t>
            </a:r>
            <a:r>
              <a:rPr lang="zh-CN" altLang="en-US" dirty="0"/>
              <a:t>、去就业地报到</a:t>
            </a:r>
            <a:r>
              <a:rPr lang="zh-CN" altLang="en-US" dirty="0" smtClean="0"/>
              <a:t>：用人单位或其主管部门有</a:t>
            </a:r>
            <a:r>
              <a:rPr lang="zh-CN" altLang="en-US" dirty="0"/>
              <a:t>人事主管权</a:t>
            </a:r>
            <a:endParaRPr lang="en-US" altLang="zh-CN" dirty="0"/>
          </a:p>
          <a:p>
            <a:pPr>
              <a:buFont typeface="Wingdings 2" panose="05020102010507070707" pitchFamily="18" charset="2"/>
              <a:buNone/>
            </a:pPr>
            <a:r>
              <a:rPr lang="en-US" altLang="zh-CN" dirty="0"/>
              <a:t>3</a:t>
            </a:r>
            <a:r>
              <a:rPr lang="zh-CN" altLang="en-US" dirty="0"/>
              <a:t>、去代理</a:t>
            </a:r>
            <a:r>
              <a:rPr lang="en-US" altLang="zh-CN" dirty="0"/>
              <a:t>/</a:t>
            </a:r>
            <a:r>
              <a:rPr lang="zh-CN" altLang="en-US" dirty="0"/>
              <a:t>托管地报到</a:t>
            </a:r>
            <a:r>
              <a:rPr lang="zh-CN" altLang="en-US" dirty="0" smtClean="0"/>
              <a:t>：用人单位</a:t>
            </a:r>
            <a:r>
              <a:rPr lang="zh-CN" altLang="en-US" dirty="0"/>
              <a:t>不具人事主管权，主管部门一栏有各级人才服务机构盖章的</a:t>
            </a:r>
            <a:endParaRPr lang="en-US" altLang="zh-CN" dirty="0"/>
          </a:p>
          <a:p>
            <a:pPr>
              <a:buFont typeface="Wingdings 2" panose="05020102010507070707" pitchFamily="18" charset="2"/>
              <a:buNone/>
            </a:pPr>
            <a:endParaRPr lang="zh-CN" altLang="en-US" dirty="0"/>
          </a:p>
          <a:p>
            <a:endParaRPr lang="en-US" altLang="zh-CN" dirty="0"/>
          </a:p>
          <a:p>
            <a:endParaRPr lang="zh-CN" altLang="en-US" dirty="0"/>
          </a:p>
        </p:txBody>
      </p:sp>
      <p:sp>
        <p:nvSpPr>
          <p:cNvPr id="3" name="标题 2"/>
          <p:cNvSpPr>
            <a:spLocks noGrp="1"/>
          </p:cNvSpPr>
          <p:nvPr>
            <p:ph type="title"/>
          </p:nvPr>
        </p:nvSpPr>
        <p:spPr/>
        <p:txBody>
          <a:bodyPr/>
          <a:lstStyle/>
          <a:p>
            <a:pPr fontAlgn="auto">
              <a:spcAft>
                <a:spcPts val="0"/>
              </a:spcAft>
              <a:defRPr/>
            </a:pPr>
            <a:r>
              <a:rPr lang="zh-CN" altLang="en-US">
                <a:cs typeface="+mj-cs"/>
              </a:rPr>
              <a:t>签就业协议形式就业</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524000"/>
            <a:ext cx="8229600" cy="4619625"/>
          </a:xfrm>
        </p:spPr>
        <p:txBody>
          <a:bodyPr>
            <a:normAutofit/>
          </a:bodyPr>
          <a:lstStyle/>
          <a:p>
            <a:pPr marL="274320" indent="-274320" fontAlgn="auto">
              <a:spcAft>
                <a:spcPts val="0"/>
              </a:spcAft>
              <a:buFont typeface="Wingdings 2" panose="05020102010507070707"/>
              <a:buNone/>
              <a:defRPr/>
            </a:pPr>
            <a:r>
              <a:rPr lang="en-US" altLang="zh-CN" dirty="0">
                <a:cs typeface="+mn-cs"/>
              </a:rPr>
              <a:t>1</a:t>
            </a:r>
            <a:r>
              <a:rPr lang="zh-CN" altLang="en-US" dirty="0">
                <a:cs typeface="+mn-cs"/>
              </a:rPr>
              <a:t>、社会统一信用代码、单位组织机构代码、工商行政注册号三者填一，可填</a:t>
            </a:r>
            <a:r>
              <a:rPr lang="en-US" altLang="zh-CN" dirty="0">
                <a:cs typeface="+mn-cs"/>
              </a:rPr>
              <a:t>9</a:t>
            </a:r>
            <a:r>
              <a:rPr lang="zh-CN" altLang="en-US" dirty="0">
                <a:cs typeface="+mn-cs"/>
              </a:rPr>
              <a:t>位机构代码</a:t>
            </a:r>
            <a:r>
              <a:rPr lang="en-US" altLang="zh-CN" dirty="0">
                <a:cs typeface="+mn-cs"/>
              </a:rPr>
              <a:t>(</a:t>
            </a:r>
            <a:r>
              <a:rPr lang="zh-CN" altLang="en-US" dirty="0">
                <a:cs typeface="+mn-cs"/>
              </a:rPr>
              <a:t>代码中“</a:t>
            </a:r>
            <a:r>
              <a:rPr lang="en-US" altLang="zh-CN" dirty="0">
                <a:cs typeface="+mn-cs"/>
              </a:rPr>
              <a:t>-</a:t>
            </a:r>
            <a:r>
              <a:rPr lang="zh-CN" altLang="en-US" dirty="0">
                <a:cs typeface="+mn-cs"/>
              </a:rPr>
              <a:t>”去掉</a:t>
            </a:r>
            <a:r>
              <a:rPr lang="en-US" altLang="zh-CN" dirty="0">
                <a:cs typeface="+mn-cs"/>
              </a:rPr>
              <a:t>)</a:t>
            </a:r>
            <a:r>
              <a:rPr lang="zh-CN" altLang="en-US" dirty="0">
                <a:cs typeface="+mn-cs"/>
              </a:rPr>
              <a:t>或</a:t>
            </a:r>
            <a:r>
              <a:rPr lang="en-US" altLang="zh-CN" dirty="0">
                <a:cs typeface="+mn-cs"/>
              </a:rPr>
              <a:t>15</a:t>
            </a:r>
            <a:r>
              <a:rPr lang="zh-CN" altLang="en-US" dirty="0">
                <a:cs typeface="+mn-cs"/>
              </a:rPr>
              <a:t>位工商注册号或</a:t>
            </a:r>
            <a:r>
              <a:rPr lang="en-US" altLang="zh-CN" dirty="0">
                <a:cs typeface="+mn-cs"/>
              </a:rPr>
              <a:t>18</a:t>
            </a:r>
            <a:r>
              <a:rPr lang="zh-CN" altLang="en-US" dirty="0">
                <a:cs typeface="+mn-cs"/>
              </a:rPr>
              <a:t>位统一社会信用代码，可使用</a:t>
            </a:r>
            <a:r>
              <a:rPr lang="zh-CN" altLang="en-US" dirty="0" smtClean="0">
                <a:cs typeface="+mn-cs"/>
              </a:rPr>
              <a:t>“天眼查”</a:t>
            </a:r>
            <a:r>
              <a:rPr lang="en-US" altLang="zh-CN" dirty="0" smtClean="0">
                <a:cs typeface="+mn-cs"/>
              </a:rPr>
              <a:t>app</a:t>
            </a:r>
            <a:r>
              <a:rPr lang="zh-CN" altLang="en-US" dirty="0" smtClean="0">
                <a:cs typeface="+mn-cs"/>
              </a:rPr>
              <a:t>查询</a:t>
            </a:r>
            <a:r>
              <a:rPr lang="zh-CN" altLang="en-US" dirty="0">
                <a:cs typeface="+mn-cs"/>
              </a:rPr>
              <a:t>。</a:t>
            </a:r>
            <a:endParaRPr lang="en-US" altLang="zh-CN" dirty="0">
              <a:cs typeface="+mn-cs"/>
            </a:endParaRPr>
          </a:p>
          <a:p>
            <a:pPr marL="274320" indent="-274320" fontAlgn="auto">
              <a:spcAft>
                <a:spcPts val="0"/>
              </a:spcAft>
              <a:buFont typeface="Wingdings 2" panose="05020102010507070707"/>
              <a:buNone/>
              <a:defRPr/>
            </a:pPr>
            <a:r>
              <a:rPr lang="en-US" altLang="zh-CN" dirty="0">
                <a:cs typeface="+mn-cs"/>
              </a:rPr>
              <a:t>2</a:t>
            </a:r>
            <a:r>
              <a:rPr lang="zh-CN" altLang="en-US" dirty="0">
                <a:cs typeface="+mn-cs"/>
              </a:rPr>
              <a:t>、“单位名称、报到证签往单位</a:t>
            </a:r>
            <a:r>
              <a:rPr lang="zh-CN" altLang="en-US" dirty="0" smtClean="0">
                <a:cs typeface="+mn-cs"/>
              </a:rPr>
              <a:t>名称、</a:t>
            </a:r>
            <a:r>
              <a:rPr lang="zh-CN" altLang="en-US" dirty="0">
                <a:cs typeface="+mn-cs"/>
              </a:rPr>
              <a:t>档案转寄单位名称”三个字段要确保完全无误</a:t>
            </a:r>
            <a:endParaRPr lang="en-US" altLang="zh-CN" dirty="0">
              <a:cs typeface="+mn-cs"/>
            </a:endParaRPr>
          </a:p>
          <a:p>
            <a:pPr marL="274320" indent="-274320" fontAlgn="auto">
              <a:spcAft>
                <a:spcPts val="0"/>
              </a:spcAft>
              <a:buFont typeface="Wingdings 2" panose="05020102010507070707"/>
              <a:buNone/>
              <a:defRPr/>
            </a:pPr>
            <a:r>
              <a:rPr lang="en-US" altLang="zh-CN" dirty="0">
                <a:cs typeface="+mn-cs"/>
              </a:rPr>
              <a:t>3</a:t>
            </a:r>
            <a:r>
              <a:rPr lang="zh-CN" altLang="en-US" dirty="0">
                <a:cs typeface="+mn-cs"/>
              </a:rPr>
              <a:t>、注意区分单位的企事业性质，特别是不属于科研设计单位、中初教育单位、事业单位的，单位</a:t>
            </a:r>
            <a:r>
              <a:rPr lang="zh-CN" altLang="en-US" dirty="0" smtClean="0">
                <a:cs typeface="+mn-cs"/>
              </a:rPr>
              <a:t>性质务必准确</a:t>
            </a:r>
            <a:endParaRPr lang="en-US" altLang="zh-CN" dirty="0" smtClean="0">
              <a:cs typeface="+mn-cs"/>
            </a:endParaRPr>
          </a:p>
          <a:p>
            <a:pPr>
              <a:buNone/>
            </a:pPr>
            <a:r>
              <a:rPr lang="en-US" altLang="zh-CN" sz="2800" dirty="0" smtClean="0">
                <a:cs typeface="+mn-cs"/>
              </a:rPr>
              <a:t>     </a:t>
            </a:r>
            <a:endParaRPr lang="en-US" altLang="zh-CN" dirty="0">
              <a:cs typeface="+mn-cs"/>
            </a:endParaRPr>
          </a:p>
        </p:txBody>
      </p:sp>
      <p:sp>
        <p:nvSpPr>
          <p:cNvPr id="3" name="标题 2"/>
          <p:cNvSpPr>
            <a:spLocks noGrp="1"/>
          </p:cNvSpPr>
          <p:nvPr>
            <p:ph type="title"/>
          </p:nvPr>
        </p:nvSpPr>
        <p:spPr/>
        <p:txBody>
          <a:bodyPr/>
          <a:lstStyle/>
          <a:p>
            <a:pPr fontAlgn="auto">
              <a:spcAft>
                <a:spcPts val="0"/>
              </a:spcAft>
              <a:defRPr/>
            </a:pPr>
            <a:r>
              <a:rPr lang="zh-CN" altLang="en-US" dirty="0">
                <a:cs typeface="+mj-cs"/>
              </a:rPr>
              <a:t>就业协议登记要点：</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1812587113"/>
              </p:ext>
            </p:extLst>
          </p:nvPr>
        </p:nvGraphicFramePr>
        <p:xfrm>
          <a:off x="428625" y="928688"/>
          <a:ext cx="8286809" cy="4972410"/>
        </p:xfrm>
        <a:graphic>
          <a:graphicData uri="http://schemas.openxmlformats.org/drawingml/2006/table">
            <a:tbl>
              <a:tblPr firstRow="1" bandRow="1">
                <a:tableStyleId>{5C22544A-7EE6-4342-B048-85BDC9FD1C3A}</a:tableStyleId>
              </a:tblPr>
              <a:tblGrid>
                <a:gridCol w="1502719">
                  <a:extLst>
                    <a:ext uri="{9D8B030D-6E8A-4147-A177-3AD203B41FA5}">
                      <a16:colId xmlns:a16="http://schemas.microsoft.com/office/drawing/2014/main" xmlns="" val="20000"/>
                    </a:ext>
                  </a:extLst>
                </a:gridCol>
                <a:gridCol w="1926590">
                  <a:extLst>
                    <a:ext uri="{9D8B030D-6E8A-4147-A177-3AD203B41FA5}">
                      <a16:colId xmlns:a16="http://schemas.microsoft.com/office/drawing/2014/main" xmlns="" val="20001"/>
                    </a:ext>
                  </a:extLst>
                </a:gridCol>
                <a:gridCol w="1357037">
                  <a:extLst>
                    <a:ext uri="{9D8B030D-6E8A-4147-A177-3AD203B41FA5}">
                      <a16:colId xmlns:a16="http://schemas.microsoft.com/office/drawing/2014/main" xmlns="" val="20002"/>
                    </a:ext>
                  </a:extLst>
                </a:gridCol>
                <a:gridCol w="1714512">
                  <a:extLst>
                    <a:ext uri="{9D8B030D-6E8A-4147-A177-3AD203B41FA5}">
                      <a16:colId xmlns:a16="http://schemas.microsoft.com/office/drawing/2014/main" xmlns="" val="20003"/>
                    </a:ext>
                  </a:extLst>
                </a:gridCol>
                <a:gridCol w="1785951">
                  <a:extLst>
                    <a:ext uri="{9D8B030D-6E8A-4147-A177-3AD203B41FA5}">
                      <a16:colId xmlns:a16="http://schemas.microsoft.com/office/drawing/2014/main" xmlns="" val="20004"/>
                    </a:ext>
                  </a:extLst>
                </a:gridCol>
              </a:tblGrid>
              <a:tr h="994174">
                <a:tc>
                  <a:txBody>
                    <a:bodyPr/>
                    <a:lstStyle/>
                    <a:p>
                      <a:pPr algn="ctr"/>
                      <a:r>
                        <a:rPr lang="zh-CN" altLang="en-US" dirty="0"/>
                        <a:t>用人单位所在地</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dirty="0"/>
                        <a:t>(</a:t>
                      </a:r>
                      <a:r>
                        <a:rPr lang="zh-CN" altLang="en-US" dirty="0"/>
                        <a:t>协议中单位主管部门或中介机构</a:t>
                      </a:r>
                      <a:r>
                        <a:rPr lang="en-US" altLang="zh-CN" dirty="0"/>
                        <a:t>)</a:t>
                      </a:r>
                      <a:endParaRPr lang="zh-CN" altLang="en-US" dirty="0"/>
                    </a:p>
                    <a:p>
                      <a:pPr algn="ctr"/>
                      <a:r>
                        <a:rPr lang="zh-CN" altLang="en-US" dirty="0"/>
                        <a:t>盖章单位</a:t>
                      </a:r>
                    </a:p>
                  </a:txBody>
                  <a:tcPr/>
                </a:tc>
                <a:tc>
                  <a:txBody>
                    <a:bodyPr/>
                    <a:lstStyle/>
                    <a:p>
                      <a:pPr algn="ctr"/>
                      <a:r>
                        <a:rPr lang="zh-CN" altLang="en-US" dirty="0"/>
                        <a:t>报到证签发类别</a:t>
                      </a:r>
                    </a:p>
                  </a:txBody>
                  <a:tcPr/>
                </a:tc>
                <a:tc>
                  <a:txBody>
                    <a:bodyPr/>
                    <a:lstStyle/>
                    <a:p>
                      <a:pPr algn="ctr"/>
                      <a:r>
                        <a:rPr lang="zh-CN" altLang="en-US" dirty="0"/>
                        <a:t>报到证签往单位</a:t>
                      </a:r>
                    </a:p>
                  </a:txBody>
                  <a:tcPr/>
                </a:tc>
                <a:tc>
                  <a:txBody>
                    <a:bodyPr/>
                    <a:lstStyle/>
                    <a:p>
                      <a:pPr algn="ctr"/>
                      <a:r>
                        <a:rPr lang="zh-CN" altLang="en-US" dirty="0"/>
                        <a:t>档案投递单位</a:t>
                      </a:r>
                    </a:p>
                  </a:txBody>
                  <a:tcPr/>
                </a:tc>
                <a:extLst>
                  <a:ext uri="{0D108BD9-81ED-4DB2-BD59-A6C34878D82A}">
                    <a16:rowId xmlns:a16="http://schemas.microsoft.com/office/drawing/2014/main" xmlns="" val="10000"/>
                  </a:ext>
                </a:extLst>
              </a:tr>
              <a:tr h="519443">
                <a:tc rowSpan="2">
                  <a:txBody>
                    <a:bodyPr/>
                    <a:lstStyle/>
                    <a:p>
                      <a:pPr algn="ctr"/>
                      <a:r>
                        <a:rPr lang="zh-CN" altLang="en-US" sz="1400" dirty="0"/>
                        <a:t>福州市及其市辖区、各县</a:t>
                      </a:r>
                      <a:r>
                        <a:rPr lang="en-US" altLang="zh-CN" sz="1400" dirty="0"/>
                        <a:t>(</a:t>
                      </a:r>
                      <a:r>
                        <a:rPr lang="zh-CN" altLang="en-US" sz="1400" dirty="0"/>
                        <a:t>除马尾、平潭</a:t>
                      </a:r>
                      <a:r>
                        <a:rPr lang="en-US" altLang="zh-CN" sz="1400" dirty="0"/>
                        <a:t>)</a:t>
                      </a:r>
                      <a:endParaRPr lang="zh-CN" altLang="en-US" sz="1400" dirty="0"/>
                    </a:p>
                  </a:txBody>
                  <a:tcPr/>
                </a:tc>
                <a:tc>
                  <a:txBody>
                    <a:bodyPr/>
                    <a:lstStyle/>
                    <a:p>
                      <a:pPr algn="ctr"/>
                      <a:r>
                        <a:rPr lang="zh-CN" altLang="en-US" sz="1400" dirty="0"/>
                        <a:t>福州市</a:t>
                      </a:r>
                      <a:r>
                        <a:rPr lang="en-US" altLang="zh-CN" sz="1400" dirty="0"/>
                        <a:t>(</a:t>
                      </a:r>
                      <a:r>
                        <a:rPr lang="zh-CN" altLang="en-US" sz="1400" dirty="0"/>
                        <a:t>区、县</a:t>
                      </a:r>
                      <a:r>
                        <a:rPr lang="en-US" altLang="zh-CN" sz="1400" dirty="0"/>
                        <a:t>)</a:t>
                      </a:r>
                      <a:r>
                        <a:rPr lang="zh-CN" altLang="en-US" sz="1400" dirty="0"/>
                        <a:t>人事人才公共服务中心</a:t>
                      </a:r>
                    </a:p>
                  </a:txBody>
                  <a:tcPr/>
                </a:tc>
                <a:tc>
                  <a:txBody>
                    <a:bodyPr/>
                    <a:lstStyle/>
                    <a:p>
                      <a:pPr algn="ctr"/>
                      <a:r>
                        <a:rPr lang="zh-CN" altLang="en-US" sz="1400" dirty="0"/>
                        <a:t>去代理</a:t>
                      </a:r>
                      <a:r>
                        <a:rPr lang="en-US" altLang="zh-CN" sz="1400" dirty="0"/>
                        <a:t>/</a:t>
                      </a:r>
                      <a:r>
                        <a:rPr lang="zh-CN" altLang="en-US" sz="1400" dirty="0"/>
                        <a:t>托管地报到</a:t>
                      </a:r>
                    </a:p>
                  </a:txBody>
                  <a:tcPr/>
                </a:tc>
                <a:tc>
                  <a:txBody>
                    <a:bodyPr/>
                    <a:lstStyle/>
                    <a:p>
                      <a:pPr algn="ctr"/>
                      <a:r>
                        <a:rPr lang="zh-CN" altLang="en-US" sz="1400" dirty="0"/>
                        <a:t>福州市</a:t>
                      </a:r>
                      <a:r>
                        <a:rPr lang="en-US" altLang="zh-CN" sz="1400" dirty="0"/>
                        <a:t>(</a:t>
                      </a:r>
                      <a:r>
                        <a:rPr lang="zh-CN" altLang="en-US" sz="1400" dirty="0"/>
                        <a:t>区、县</a:t>
                      </a:r>
                      <a:r>
                        <a:rPr lang="en-US" altLang="zh-CN" sz="1400" dirty="0"/>
                        <a:t>)</a:t>
                      </a:r>
                      <a:r>
                        <a:rPr lang="zh-CN" altLang="en-US" sz="1400" dirty="0"/>
                        <a:t>人力资源和社会保障局</a:t>
                      </a:r>
                    </a:p>
                  </a:txBody>
                  <a:tcPr/>
                </a:tc>
                <a:tc>
                  <a:txBody>
                    <a:bodyPr/>
                    <a:lstStyle/>
                    <a:p>
                      <a:pPr algn="ctr"/>
                      <a:r>
                        <a:rPr lang="zh-CN" altLang="en-US" sz="1400" dirty="0" smtClean="0"/>
                        <a:t>盖章的人才</a:t>
                      </a:r>
                      <a:r>
                        <a:rPr lang="zh-CN" altLang="en-US" sz="1400" dirty="0"/>
                        <a:t>市场</a:t>
                      </a:r>
                    </a:p>
                  </a:txBody>
                  <a:tcPr/>
                </a:tc>
                <a:extLst>
                  <a:ext uri="{0D108BD9-81ED-4DB2-BD59-A6C34878D82A}">
                    <a16:rowId xmlns:a16="http://schemas.microsoft.com/office/drawing/2014/main" xmlns="" val="10001"/>
                  </a:ext>
                </a:extLst>
              </a:tr>
              <a:tr h="519443">
                <a:tc vMerge="1">
                  <a:txBody>
                    <a:bodyPr/>
                    <a:lstStyle/>
                    <a:p>
                      <a:endParaRPr lang="zh-CN"/>
                    </a:p>
                  </a:txBody>
                  <a:tcPr/>
                </a:tc>
                <a:tc>
                  <a:txBody>
                    <a:bodyPr/>
                    <a:lstStyle/>
                    <a:p>
                      <a:pPr algn="ctr"/>
                      <a:r>
                        <a:rPr lang="zh-CN" altLang="en-US" sz="1400" dirty="0" smtClean="0"/>
                        <a:t>福建省属人才</a:t>
                      </a:r>
                      <a:r>
                        <a:rPr lang="zh-CN" altLang="en-US" sz="1400" dirty="0"/>
                        <a:t>市场</a:t>
                      </a:r>
                    </a:p>
                  </a:txBody>
                  <a:tcPr/>
                </a:tc>
                <a:tc>
                  <a:txBody>
                    <a:bodyPr/>
                    <a:lstStyle/>
                    <a:p>
                      <a:pPr algn="ctr"/>
                      <a:r>
                        <a:rPr lang="zh-CN" altLang="en-US" sz="1400"/>
                        <a:t>去代理</a:t>
                      </a:r>
                      <a:r>
                        <a:rPr lang="en-US" altLang="zh-CN" sz="1400"/>
                        <a:t>/</a:t>
                      </a:r>
                      <a:r>
                        <a:rPr lang="zh-CN" altLang="en-US" sz="1400"/>
                        <a:t>托管地报到</a:t>
                      </a:r>
                      <a:endParaRPr lang="zh-CN" altLang="en-US" sz="1400" dirty="0"/>
                    </a:p>
                  </a:txBody>
                  <a:tcPr/>
                </a:tc>
                <a:tc>
                  <a:txBody>
                    <a:bodyPr/>
                    <a:lstStyle/>
                    <a:p>
                      <a:pPr algn="ctr"/>
                      <a:r>
                        <a:rPr lang="zh-CN" altLang="en-US" sz="1400" dirty="0" smtClean="0"/>
                        <a:t>盖章的人才</a:t>
                      </a:r>
                      <a:r>
                        <a:rPr lang="zh-CN" altLang="en-US" sz="1400" dirty="0"/>
                        <a:t>市场</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400" dirty="0" smtClean="0"/>
                        <a:t>盖章的人才</a:t>
                      </a:r>
                      <a:r>
                        <a:rPr lang="zh-CN" altLang="en-US" sz="1400" dirty="0"/>
                        <a:t>市场</a:t>
                      </a:r>
                    </a:p>
                  </a:txBody>
                  <a:tcPr/>
                </a:tc>
                <a:extLst>
                  <a:ext uri="{0D108BD9-81ED-4DB2-BD59-A6C34878D82A}">
                    <a16:rowId xmlns:a16="http://schemas.microsoft.com/office/drawing/2014/main" xmlns="" val="10002"/>
                  </a:ext>
                </a:extLst>
              </a:tr>
              <a:tr h="738155">
                <a:tc>
                  <a:txBody>
                    <a:bodyPr/>
                    <a:lstStyle/>
                    <a:p>
                      <a:pPr algn="ctr"/>
                      <a:r>
                        <a:rPr lang="zh-CN" altLang="en-US" sz="1400" dirty="0"/>
                        <a:t>我省其他各市</a:t>
                      </a:r>
                      <a:r>
                        <a:rPr lang="en-US" altLang="zh-CN" sz="1400" dirty="0"/>
                        <a:t>(</a:t>
                      </a:r>
                      <a:r>
                        <a:rPr lang="zh-CN" altLang="en-US" sz="1400" dirty="0"/>
                        <a:t>区、县</a:t>
                      </a:r>
                      <a:r>
                        <a:rPr lang="en-US" altLang="zh-CN" sz="1400" dirty="0"/>
                        <a:t>)</a:t>
                      </a:r>
                      <a:endParaRPr lang="zh-CN" altLang="en-US" sz="1400" dirty="0"/>
                    </a:p>
                  </a:txBody>
                  <a:tcPr/>
                </a:tc>
                <a:tc>
                  <a:txBody>
                    <a:bodyPr/>
                    <a:lstStyle/>
                    <a:p>
                      <a:pPr algn="ctr"/>
                      <a:r>
                        <a:rPr lang="zh-CN" altLang="en-US" sz="1400" dirty="0"/>
                        <a:t>各市</a:t>
                      </a:r>
                      <a:r>
                        <a:rPr lang="en-US" altLang="zh-CN" sz="1400" dirty="0"/>
                        <a:t>(</a:t>
                      </a:r>
                      <a:r>
                        <a:rPr lang="zh-CN" altLang="en-US" sz="1400" dirty="0"/>
                        <a:t>区、县</a:t>
                      </a:r>
                      <a:r>
                        <a:rPr lang="en-US" altLang="zh-CN" sz="1400" dirty="0"/>
                        <a:t>)</a:t>
                      </a:r>
                      <a:r>
                        <a:rPr lang="zh-CN" altLang="en-US" sz="1400" dirty="0"/>
                        <a:t>人事人才公共服务中心或人才市场</a:t>
                      </a:r>
                    </a:p>
                  </a:txBody>
                  <a:tcPr/>
                </a:tc>
                <a:tc>
                  <a:txBody>
                    <a:bodyPr/>
                    <a:lstStyle/>
                    <a:p>
                      <a:pPr algn="ctr"/>
                      <a:r>
                        <a:rPr lang="zh-CN" altLang="en-US" sz="1400" dirty="0"/>
                        <a:t>去代理</a:t>
                      </a:r>
                      <a:r>
                        <a:rPr lang="en-US" altLang="zh-CN" sz="1400" dirty="0"/>
                        <a:t>/</a:t>
                      </a:r>
                      <a:r>
                        <a:rPr lang="zh-CN" altLang="en-US" sz="1400" dirty="0"/>
                        <a:t>托管地报到</a:t>
                      </a:r>
                    </a:p>
                  </a:txBody>
                  <a:tcPr/>
                </a:tc>
                <a:tc>
                  <a:txBody>
                    <a:bodyPr/>
                    <a:lstStyle/>
                    <a:p>
                      <a:pPr algn="ctr"/>
                      <a:r>
                        <a:rPr lang="zh-CN" altLang="en-US" sz="1400" dirty="0">
                          <a:solidFill>
                            <a:srgbClr val="FF0000"/>
                          </a:solidFill>
                        </a:rPr>
                        <a:t>各市</a:t>
                      </a:r>
                      <a:r>
                        <a:rPr lang="en-US" altLang="zh-CN" sz="1400" dirty="0">
                          <a:solidFill>
                            <a:srgbClr val="FF0000"/>
                          </a:solidFill>
                        </a:rPr>
                        <a:t>(</a:t>
                      </a:r>
                      <a:r>
                        <a:rPr lang="zh-CN" altLang="en-US" sz="1400" dirty="0">
                          <a:solidFill>
                            <a:srgbClr val="FF0000"/>
                          </a:solidFill>
                        </a:rPr>
                        <a:t>区、县</a:t>
                      </a:r>
                      <a:r>
                        <a:rPr lang="en-US" altLang="zh-CN" sz="1400" dirty="0">
                          <a:solidFill>
                            <a:srgbClr val="FF0000"/>
                          </a:solidFill>
                        </a:rPr>
                        <a:t>)</a:t>
                      </a:r>
                      <a:r>
                        <a:rPr lang="zh-CN" altLang="en-US" sz="1400" dirty="0">
                          <a:solidFill>
                            <a:srgbClr val="FF0000"/>
                          </a:solidFill>
                        </a:rPr>
                        <a:t>人力资源和社会保障局</a:t>
                      </a:r>
                    </a:p>
                  </a:txBody>
                  <a:tcPr/>
                </a:tc>
                <a:tc>
                  <a:txBody>
                    <a:bodyPr/>
                    <a:lstStyle/>
                    <a:p>
                      <a:pPr algn="ctr"/>
                      <a:r>
                        <a:rPr lang="zh-CN" altLang="en-US" sz="1400" dirty="0" smtClean="0"/>
                        <a:t>盖章的人才</a:t>
                      </a:r>
                      <a:r>
                        <a:rPr lang="zh-CN" altLang="en-US" sz="1400" dirty="0"/>
                        <a:t>市场</a:t>
                      </a:r>
                    </a:p>
                  </a:txBody>
                  <a:tcPr/>
                </a:tc>
                <a:extLst>
                  <a:ext uri="{0D108BD9-81ED-4DB2-BD59-A6C34878D82A}">
                    <a16:rowId xmlns:a16="http://schemas.microsoft.com/office/drawing/2014/main" xmlns="" val="10003"/>
                  </a:ext>
                </a:extLst>
              </a:tr>
              <a:tr h="738155">
                <a:tc>
                  <a:txBody>
                    <a:bodyPr/>
                    <a:lstStyle/>
                    <a:p>
                      <a:pPr algn="ctr"/>
                      <a:r>
                        <a:rPr lang="zh-CN" altLang="en-US" sz="1400" dirty="0"/>
                        <a:t>马尾区</a:t>
                      </a:r>
                    </a:p>
                  </a:txBody>
                  <a:tcPr/>
                </a:tc>
                <a:tc>
                  <a:txBody>
                    <a:bodyPr/>
                    <a:lstStyle/>
                    <a:p>
                      <a:pPr algn="ctr"/>
                      <a:r>
                        <a:rPr lang="zh-CN" altLang="en-US" sz="1400" dirty="0"/>
                        <a:t>福州经济技术开发区人事人才公共服务中心</a:t>
                      </a:r>
                    </a:p>
                  </a:txBody>
                  <a:tcPr/>
                </a:tc>
                <a:tc>
                  <a:txBody>
                    <a:bodyPr/>
                    <a:lstStyle/>
                    <a:p>
                      <a:pPr algn="ctr"/>
                      <a:r>
                        <a:rPr lang="zh-CN" altLang="en-US" sz="1400" dirty="0"/>
                        <a:t>去代理</a:t>
                      </a:r>
                      <a:r>
                        <a:rPr lang="en-US" altLang="zh-CN" sz="1400" dirty="0"/>
                        <a:t>/</a:t>
                      </a:r>
                      <a:r>
                        <a:rPr lang="zh-CN" altLang="en-US" sz="1400" dirty="0"/>
                        <a:t>托管地报到</a:t>
                      </a:r>
                    </a:p>
                  </a:txBody>
                  <a:tcPr/>
                </a:tc>
                <a:tc>
                  <a:txBody>
                    <a:bodyPr/>
                    <a:lstStyle/>
                    <a:p>
                      <a:pPr algn="ctr"/>
                      <a:r>
                        <a:rPr lang="zh-CN" altLang="en-US" sz="1400" dirty="0">
                          <a:solidFill>
                            <a:srgbClr val="FF0000"/>
                          </a:solidFill>
                        </a:rPr>
                        <a:t>福州经济技术开发区人劳局</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400" dirty="0"/>
                        <a:t>福州经济技术开发区人事人才公共服务中心</a:t>
                      </a:r>
                    </a:p>
                  </a:txBody>
                  <a:tcPr/>
                </a:tc>
                <a:extLst>
                  <a:ext uri="{0D108BD9-81ED-4DB2-BD59-A6C34878D82A}">
                    <a16:rowId xmlns:a16="http://schemas.microsoft.com/office/drawing/2014/main" xmlns="" val="10004"/>
                  </a:ext>
                </a:extLst>
              </a:tr>
              <a:tr h="519443">
                <a:tc>
                  <a:txBody>
                    <a:bodyPr/>
                    <a:lstStyle/>
                    <a:p>
                      <a:pPr algn="ctr"/>
                      <a:r>
                        <a:rPr lang="zh-CN" altLang="en-US" sz="1400" dirty="0"/>
                        <a:t>平潭综合实验区</a:t>
                      </a:r>
                    </a:p>
                  </a:txBody>
                  <a:tcPr/>
                </a:tc>
                <a:tc>
                  <a:txBody>
                    <a:bodyPr/>
                    <a:lstStyle/>
                    <a:p>
                      <a:pPr algn="ctr"/>
                      <a:r>
                        <a:rPr lang="zh-CN" altLang="en-US" sz="1400" dirty="0"/>
                        <a:t>平潭县人事人才公共服务中心</a:t>
                      </a:r>
                    </a:p>
                  </a:txBody>
                  <a:tcPr/>
                </a:tc>
                <a:tc>
                  <a:txBody>
                    <a:bodyPr/>
                    <a:lstStyle/>
                    <a:p>
                      <a:pPr algn="ctr"/>
                      <a:r>
                        <a:rPr lang="zh-CN" altLang="en-US" sz="1400"/>
                        <a:t>去代理</a:t>
                      </a:r>
                      <a:r>
                        <a:rPr lang="en-US" altLang="zh-CN" sz="1400"/>
                        <a:t>/</a:t>
                      </a:r>
                      <a:r>
                        <a:rPr lang="zh-CN" altLang="en-US" sz="1400"/>
                        <a:t>托管地报到</a:t>
                      </a:r>
                      <a:endParaRPr lang="zh-CN" altLang="en-US" sz="1400" dirty="0"/>
                    </a:p>
                  </a:txBody>
                  <a:tcPr/>
                </a:tc>
                <a:tc>
                  <a:txBody>
                    <a:bodyPr/>
                    <a:lstStyle/>
                    <a:p>
                      <a:pPr algn="ctr"/>
                      <a:r>
                        <a:rPr lang="zh-CN" altLang="en-US" sz="1400" dirty="0">
                          <a:solidFill>
                            <a:srgbClr val="FF0000"/>
                          </a:solidFill>
                        </a:rPr>
                        <a:t>平潭综合实验区党群工作部</a:t>
                      </a:r>
                    </a:p>
                  </a:txBody>
                  <a:tcPr/>
                </a:tc>
                <a:tc>
                  <a:txBody>
                    <a:bodyPr/>
                    <a:lstStyle/>
                    <a:p>
                      <a:pPr algn="ctr"/>
                      <a:r>
                        <a:rPr lang="zh-CN" altLang="en-US" sz="1400" dirty="0"/>
                        <a:t>平潭县人事人才公共服务中心</a:t>
                      </a:r>
                    </a:p>
                  </a:txBody>
                  <a:tcPr/>
                </a:tc>
                <a:extLst>
                  <a:ext uri="{0D108BD9-81ED-4DB2-BD59-A6C34878D82A}">
                    <a16:rowId xmlns:a16="http://schemas.microsoft.com/office/drawing/2014/main" xmlns="" val="10005"/>
                  </a:ext>
                </a:extLst>
              </a:tr>
              <a:tr h="519443">
                <a:tc>
                  <a:txBody>
                    <a:bodyPr/>
                    <a:lstStyle/>
                    <a:p>
                      <a:r>
                        <a:rPr lang="zh-CN" altLang="en-US" sz="1400" dirty="0"/>
                        <a:t>外省</a:t>
                      </a:r>
                    </a:p>
                  </a:txBody>
                  <a:tcPr/>
                </a:tc>
                <a:tc>
                  <a:txBody>
                    <a:bodyPr/>
                    <a:lstStyle/>
                    <a:p>
                      <a:r>
                        <a:rPr lang="zh-CN" altLang="en-US" sz="1400" dirty="0"/>
                        <a:t>各地人才机构或人事主管部门</a:t>
                      </a:r>
                    </a:p>
                  </a:txBody>
                  <a:tcPr/>
                </a:tc>
                <a:tc>
                  <a:txBody>
                    <a:bodyPr/>
                    <a:lstStyle/>
                    <a:p>
                      <a:pPr algn="ctr"/>
                      <a:r>
                        <a:rPr lang="zh-CN" altLang="en-US" sz="1400" dirty="0"/>
                        <a:t>去代理</a:t>
                      </a:r>
                      <a:r>
                        <a:rPr lang="en-US" altLang="zh-CN" sz="1400" dirty="0"/>
                        <a:t>/</a:t>
                      </a:r>
                      <a:r>
                        <a:rPr lang="zh-CN" altLang="en-US" sz="1400" dirty="0"/>
                        <a:t>托管地</a:t>
                      </a:r>
                      <a:r>
                        <a:rPr lang="zh-CN" altLang="en-US" sz="1400" dirty="0" smtClean="0"/>
                        <a:t>报到或去就业地报到</a:t>
                      </a:r>
                      <a:endParaRPr lang="zh-CN" altLang="en-US" sz="1400" dirty="0"/>
                    </a:p>
                  </a:txBody>
                  <a:tcPr/>
                </a:tc>
                <a:tc>
                  <a:txBody>
                    <a:bodyPr/>
                    <a:lstStyle/>
                    <a:p>
                      <a:r>
                        <a:rPr lang="zh-CN" altLang="en-US" sz="1400" dirty="0"/>
                        <a:t>单位所在地的人才机构或人事主管部门</a:t>
                      </a:r>
                    </a:p>
                  </a:txBody>
                  <a:tcPr/>
                </a:tc>
                <a:tc>
                  <a:txBody>
                    <a:bodyPr/>
                    <a:lstStyle/>
                    <a:p>
                      <a:r>
                        <a:rPr lang="zh-CN" altLang="en-US" sz="1400" dirty="0"/>
                        <a:t>按用人单位要求登记</a:t>
                      </a:r>
                    </a:p>
                  </a:txBody>
                  <a:tcPr/>
                </a:tc>
                <a:extLst>
                  <a:ext uri="{0D108BD9-81ED-4DB2-BD59-A6C34878D82A}">
                    <a16:rowId xmlns:a16="http://schemas.microsoft.com/office/drawing/2014/main" xmlns="" val="10006"/>
                  </a:ext>
                </a:extLst>
              </a:tr>
            </a:tbl>
          </a:graphicData>
        </a:graphic>
      </p:graphicFrame>
      <p:sp>
        <p:nvSpPr>
          <p:cNvPr id="3" name="标题 2"/>
          <p:cNvSpPr>
            <a:spLocks noGrp="1"/>
          </p:cNvSpPr>
          <p:nvPr>
            <p:ph type="title"/>
          </p:nvPr>
        </p:nvSpPr>
        <p:spPr>
          <a:xfrm>
            <a:off x="457200" y="152400"/>
            <a:ext cx="8229600" cy="776270"/>
          </a:xfrm>
        </p:spPr>
        <p:txBody>
          <a:bodyPr/>
          <a:lstStyle/>
          <a:p>
            <a:pPr fontAlgn="auto">
              <a:spcAft>
                <a:spcPts val="0"/>
              </a:spcAft>
              <a:defRPr/>
            </a:pPr>
            <a:r>
              <a:rPr lang="zh-CN" altLang="en-US">
                <a:cs typeface="+mj-cs"/>
              </a:rPr>
              <a:t>派遣情况一：</a:t>
            </a:r>
          </a:p>
        </p:txBody>
      </p:sp>
    </p:spTree>
    <p:extLst>
      <p:ext uri="{BB962C8B-B14F-4D97-AF65-F5344CB8AC3E}">
        <p14:creationId xmlns:p14="http://schemas.microsoft.com/office/powerpoint/2010/main" val="1666303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2060378202"/>
              </p:ext>
            </p:extLst>
          </p:nvPr>
        </p:nvGraphicFramePr>
        <p:xfrm>
          <a:off x="457200" y="1524000"/>
          <a:ext cx="8229601" cy="4846320"/>
        </p:xfrm>
        <a:graphic>
          <a:graphicData uri="http://schemas.openxmlformats.org/drawingml/2006/table">
            <a:tbl>
              <a:tblPr firstRow="1" bandRow="1">
                <a:tableStyleId>{5C22544A-7EE6-4342-B048-85BDC9FD1C3A}</a:tableStyleId>
              </a:tblPr>
              <a:tblGrid>
                <a:gridCol w="1986443">
                  <a:extLst>
                    <a:ext uri="{9D8B030D-6E8A-4147-A177-3AD203B41FA5}">
                      <a16:colId xmlns:a16="http://schemas.microsoft.com/office/drawing/2014/main" xmlns="" val="20000"/>
                    </a:ext>
                  </a:extLst>
                </a:gridCol>
                <a:gridCol w="1418905">
                  <a:extLst>
                    <a:ext uri="{9D8B030D-6E8A-4147-A177-3AD203B41FA5}">
                      <a16:colId xmlns:a16="http://schemas.microsoft.com/office/drawing/2014/main" xmlns="" val="20001"/>
                    </a:ext>
                  </a:extLst>
                </a:gridCol>
                <a:gridCol w="1418905">
                  <a:extLst>
                    <a:ext uri="{9D8B030D-6E8A-4147-A177-3AD203B41FA5}">
                      <a16:colId xmlns:a16="http://schemas.microsoft.com/office/drawing/2014/main" xmlns="" val="20002"/>
                    </a:ext>
                  </a:extLst>
                </a:gridCol>
                <a:gridCol w="1891873">
                  <a:extLst>
                    <a:ext uri="{9D8B030D-6E8A-4147-A177-3AD203B41FA5}">
                      <a16:colId xmlns:a16="http://schemas.microsoft.com/office/drawing/2014/main" xmlns="" val="20003"/>
                    </a:ext>
                  </a:extLst>
                </a:gridCol>
                <a:gridCol w="1513475">
                  <a:extLst>
                    <a:ext uri="{9D8B030D-6E8A-4147-A177-3AD203B41FA5}">
                      <a16:colId xmlns:a16="http://schemas.microsoft.com/office/drawing/2014/main" xmlns="" val="20004"/>
                    </a:ext>
                  </a:extLst>
                </a:gridCol>
              </a:tblGrid>
              <a:tr h="370840">
                <a:tc>
                  <a:txBody>
                    <a:bodyPr/>
                    <a:lstStyle/>
                    <a:p>
                      <a:r>
                        <a:rPr lang="zh-CN" altLang="en-US" dirty="0"/>
                        <a:t>用人单位性质</a:t>
                      </a:r>
                    </a:p>
                  </a:txBody>
                  <a:tcPr/>
                </a:tc>
                <a:tc>
                  <a:txBody>
                    <a:bodyPr/>
                    <a:lstStyle/>
                    <a:p>
                      <a:r>
                        <a:rPr lang="zh-CN" altLang="en-US" dirty="0"/>
                        <a:t>报到证签发类别</a:t>
                      </a:r>
                    </a:p>
                  </a:txBody>
                  <a:tcPr/>
                </a:tc>
                <a:tc>
                  <a:txBody>
                    <a:bodyPr/>
                    <a:lstStyle/>
                    <a:p>
                      <a:r>
                        <a:rPr lang="zh-CN" altLang="en-US" dirty="0"/>
                        <a:t>单位名称</a:t>
                      </a:r>
                    </a:p>
                  </a:txBody>
                  <a:tcPr/>
                </a:tc>
                <a:tc>
                  <a:txBody>
                    <a:bodyPr/>
                    <a:lstStyle/>
                    <a:p>
                      <a:pPr algn="ctr"/>
                      <a:r>
                        <a:rPr lang="zh-CN" altLang="en-US" dirty="0"/>
                        <a:t>报到证签往单位</a:t>
                      </a:r>
                    </a:p>
                  </a:txBody>
                  <a:tcPr/>
                </a:tc>
                <a:tc>
                  <a:txBody>
                    <a:bodyPr/>
                    <a:lstStyle/>
                    <a:p>
                      <a:r>
                        <a:rPr lang="zh-CN" altLang="en-US" dirty="0"/>
                        <a:t>档案投递单位</a:t>
                      </a:r>
                    </a:p>
                  </a:txBody>
                  <a:tcPr/>
                </a:tc>
                <a:extLst>
                  <a:ext uri="{0D108BD9-81ED-4DB2-BD59-A6C34878D82A}">
                    <a16:rowId xmlns:a16="http://schemas.microsoft.com/office/drawing/2014/main" xmlns=""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dirty="0" smtClean="0"/>
                        <a:t>有人事主管权的省属单位，</a:t>
                      </a:r>
                      <a:r>
                        <a:rPr lang="zh-CN" altLang="en-US" dirty="0"/>
                        <a:t>包括与省人社厅建立人事关系的有人事主管权的</a:t>
                      </a:r>
                      <a:r>
                        <a:rPr lang="zh-CN" altLang="en-US" dirty="0" smtClean="0"/>
                        <a:t>企事业单位或央企</a:t>
                      </a:r>
                      <a:endParaRPr lang="zh-CN" altLang="en-US" dirty="0"/>
                    </a:p>
                  </a:txBody>
                  <a:tcPr/>
                </a:tc>
                <a:tc>
                  <a:txBody>
                    <a:bodyPr/>
                    <a:lstStyle/>
                    <a:p>
                      <a:r>
                        <a:rPr lang="zh-CN" altLang="en-US" dirty="0"/>
                        <a:t>去就业地报到</a:t>
                      </a:r>
                    </a:p>
                  </a:txBody>
                  <a:tcPr/>
                </a:tc>
                <a:tc>
                  <a:txBody>
                    <a:bodyPr/>
                    <a:lstStyle/>
                    <a:p>
                      <a:r>
                        <a:rPr lang="zh-CN" altLang="en-US" dirty="0"/>
                        <a:t>按签章全称</a:t>
                      </a:r>
                      <a:r>
                        <a:rPr lang="en-US" altLang="zh-CN" dirty="0" smtClean="0"/>
                        <a:t>(</a:t>
                      </a:r>
                      <a:r>
                        <a:rPr lang="zh-CN" altLang="en-US" dirty="0" smtClean="0"/>
                        <a:t>就业</a:t>
                      </a:r>
                      <a:r>
                        <a:rPr lang="zh-CN" altLang="en-US" dirty="0" smtClean="0">
                          <a:solidFill>
                            <a:schemeClr val="bg1"/>
                          </a:solidFill>
                        </a:rPr>
                        <a:t>协议只需</a:t>
                      </a:r>
                      <a:r>
                        <a:rPr lang="zh-CN" altLang="en-US" dirty="0">
                          <a:solidFill>
                            <a:schemeClr val="bg1"/>
                          </a:solidFill>
                        </a:rPr>
                        <a:t>单位主管部门一栏盖章，单位盖章一栏可空</a:t>
                      </a:r>
                      <a:r>
                        <a:rPr lang="en-US" altLang="zh-CN" dirty="0"/>
                        <a:t>)</a:t>
                      </a:r>
                      <a:endParaRPr lang="zh-CN" altLang="en-US" dirty="0"/>
                    </a:p>
                  </a:txBody>
                  <a:tcPr/>
                </a:tc>
                <a:tc>
                  <a:txBody>
                    <a:bodyPr/>
                    <a:lstStyle/>
                    <a:p>
                      <a:r>
                        <a:rPr lang="zh-CN" altLang="en-US" dirty="0">
                          <a:solidFill>
                            <a:srgbClr val="FF0000"/>
                          </a:solidFill>
                        </a:rPr>
                        <a:t>该单位的人事主管部门</a:t>
                      </a:r>
                      <a:r>
                        <a:rPr lang="en-US" altLang="zh-CN" dirty="0">
                          <a:solidFill>
                            <a:srgbClr val="FF0000"/>
                          </a:solidFill>
                        </a:rPr>
                        <a:t>(</a:t>
                      </a:r>
                      <a:r>
                        <a:rPr lang="zh-CN" altLang="en-US" dirty="0">
                          <a:solidFill>
                            <a:srgbClr val="FF0000"/>
                          </a:solidFill>
                        </a:rPr>
                        <a:t>或单位全称</a:t>
                      </a:r>
                      <a:r>
                        <a:rPr lang="en-US" altLang="zh-CN" dirty="0">
                          <a:solidFill>
                            <a:srgbClr val="FF0000"/>
                          </a:solidFill>
                        </a:rPr>
                        <a:t>)</a:t>
                      </a:r>
                      <a:endParaRPr lang="zh-CN" altLang="en-US" dirty="0">
                        <a:solidFill>
                          <a:srgbClr val="FF0000"/>
                        </a:solidFill>
                      </a:endParaRPr>
                    </a:p>
                  </a:txBody>
                  <a:tcPr/>
                </a:tc>
                <a:tc>
                  <a:txBody>
                    <a:bodyPr/>
                    <a:lstStyle/>
                    <a:p>
                      <a:r>
                        <a:rPr lang="zh-CN" altLang="en-US" dirty="0"/>
                        <a:t>按用人单位要求登记</a:t>
                      </a:r>
                    </a:p>
                  </a:txBody>
                  <a:tcPr/>
                </a:tc>
                <a:extLst>
                  <a:ext uri="{0D108BD9-81ED-4DB2-BD59-A6C34878D82A}">
                    <a16:rowId xmlns:a16="http://schemas.microsoft.com/office/drawing/2014/main" xmlns="" val="10001"/>
                  </a:ext>
                </a:extLst>
              </a:tr>
              <a:tr h="370840">
                <a:tc>
                  <a:txBody>
                    <a:bodyPr/>
                    <a:lstStyle/>
                    <a:p>
                      <a:r>
                        <a:rPr lang="zh-CN" altLang="en-US" dirty="0" smtClean="0"/>
                        <a:t>无人事主管权的省属单位</a:t>
                      </a:r>
                      <a:endParaRPr lang="zh-CN" altLang="en-US" dirty="0"/>
                    </a:p>
                  </a:txBody>
                  <a:tcPr/>
                </a:tc>
                <a:tc>
                  <a:txBody>
                    <a:bodyPr/>
                    <a:lstStyle/>
                    <a:p>
                      <a:r>
                        <a:rPr lang="zh-CN" altLang="en-US" dirty="0"/>
                        <a:t>去代理</a:t>
                      </a:r>
                      <a:r>
                        <a:rPr lang="en-US" altLang="zh-CN" dirty="0"/>
                        <a:t>/</a:t>
                      </a:r>
                      <a:r>
                        <a:rPr lang="zh-CN" altLang="en-US" dirty="0"/>
                        <a:t>托管地报到</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dirty="0"/>
                        <a:t>按签章全称</a:t>
                      </a:r>
                    </a:p>
                    <a:p>
                      <a:endParaRPr lang="zh-CN" altLang="en-US" dirty="0"/>
                    </a:p>
                  </a:txBody>
                  <a:tcPr/>
                </a:tc>
                <a:tc>
                  <a:txBody>
                    <a:bodyPr/>
                    <a:lstStyle/>
                    <a:p>
                      <a:r>
                        <a:rPr lang="zh-CN" altLang="en-US" dirty="0">
                          <a:solidFill>
                            <a:srgbClr val="FF0000"/>
                          </a:solidFill>
                        </a:rPr>
                        <a:t>该单位的上级人事部门</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dirty="0"/>
                        <a:t>按用人单位要求登记</a:t>
                      </a:r>
                    </a:p>
                  </a:txBody>
                  <a:tcPr/>
                </a:tc>
                <a:extLst>
                  <a:ext uri="{0D108BD9-81ED-4DB2-BD59-A6C34878D82A}">
                    <a16:rowId xmlns:a16="http://schemas.microsoft.com/office/drawing/2014/main" xmlns="" val="10002"/>
                  </a:ext>
                </a:extLst>
              </a:tr>
              <a:tr h="370840">
                <a:tc>
                  <a:txBody>
                    <a:bodyPr/>
                    <a:lstStyle/>
                    <a:p>
                      <a:r>
                        <a:rPr lang="zh-CN" altLang="en-US" dirty="0"/>
                        <a:t>劳务派遣</a:t>
                      </a:r>
                    </a:p>
                  </a:txBody>
                  <a:tcPr/>
                </a:tc>
                <a:tc>
                  <a:txBody>
                    <a:bodyPr/>
                    <a:lstStyle/>
                    <a:p>
                      <a:r>
                        <a:rPr lang="zh-CN" altLang="en-US" dirty="0"/>
                        <a:t>去代理</a:t>
                      </a:r>
                      <a:r>
                        <a:rPr lang="en-US" altLang="zh-CN" dirty="0"/>
                        <a:t>/</a:t>
                      </a:r>
                      <a:r>
                        <a:rPr lang="zh-CN" altLang="en-US" dirty="0"/>
                        <a:t>托管地报到</a:t>
                      </a:r>
                    </a:p>
                  </a:txBody>
                  <a:tcPr/>
                </a:tc>
                <a:tc>
                  <a:txBody>
                    <a:bodyPr/>
                    <a:lstStyle/>
                    <a:p>
                      <a:r>
                        <a:rPr lang="zh-CN" altLang="en-US" dirty="0">
                          <a:solidFill>
                            <a:srgbClr val="FF0000"/>
                          </a:solidFill>
                        </a:rPr>
                        <a:t>该派遣公司</a:t>
                      </a:r>
                    </a:p>
                  </a:txBody>
                  <a:tcPr/>
                </a:tc>
                <a:tc>
                  <a:txBody>
                    <a:bodyPr/>
                    <a:lstStyle/>
                    <a:p>
                      <a:r>
                        <a:rPr lang="zh-CN" altLang="en-US" dirty="0"/>
                        <a:t>单位所在地的人才机构或人力资源和社会保障局</a:t>
                      </a:r>
                    </a:p>
                  </a:txBody>
                  <a:tcPr/>
                </a:tc>
                <a:tc>
                  <a:txBody>
                    <a:bodyPr/>
                    <a:lstStyle/>
                    <a:p>
                      <a:r>
                        <a:rPr lang="zh-CN" altLang="en-US" dirty="0"/>
                        <a:t>按</a:t>
                      </a:r>
                      <a:r>
                        <a:rPr lang="zh-CN" altLang="en-US" dirty="0" smtClean="0">
                          <a:solidFill>
                            <a:srgbClr val="FF0000"/>
                          </a:solidFill>
                        </a:rPr>
                        <a:t>派遣公司</a:t>
                      </a:r>
                      <a:r>
                        <a:rPr lang="zh-CN" altLang="en-US" dirty="0" smtClean="0"/>
                        <a:t>要求</a:t>
                      </a:r>
                      <a:r>
                        <a:rPr lang="zh-CN" altLang="en-US" dirty="0"/>
                        <a:t>登记</a:t>
                      </a:r>
                    </a:p>
                  </a:txBody>
                  <a:tcPr/>
                </a:tc>
                <a:extLst>
                  <a:ext uri="{0D108BD9-81ED-4DB2-BD59-A6C34878D82A}">
                    <a16:rowId xmlns:a16="http://schemas.microsoft.com/office/drawing/2014/main" xmlns="" val="10003"/>
                  </a:ext>
                </a:extLst>
              </a:tr>
              <a:tr h="370840">
                <a:tc>
                  <a:txBody>
                    <a:bodyPr/>
                    <a:lstStyle/>
                    <a:p>
                      <a:r>
                        <a:rPr lang="zh-CN" altLang="en-US" dirty="0" smtClean="0"/>
                        <a:t>省内教育系统</a:t>
                      </a:r>
                      <a:endParaRPr lang="zh-CN" altLang="en-US" dirty="0"/>
                    </a:p>
                  </a:txBody>
                  <a:tcPr/>
                </a:tc>
                <a:tc>
                  <a:txBody>
                    <a:bodyPr/>
                    <a:lstStyle/>
                    <a:p>
                      <a:r>
                        <a:rPr lang="zh-CN" altLang="en-US" dirty="0" smtClean="0"/>
                        <a:t>去就业地报到</a:t>
                      </a:r>
                    </a:p>
                    <a:p>
                      <a:endParaRPr lang="zh-CN" altLang="en-US" dirty="0"/>
                    </a:p>
                  </a:txBody>
                  <a:tcPr/>
                </a:tc>
                <a:tc>
                  <a:txBody>
                    <a:bodyPr/>
                    <a:lstStyle/>
                    <a:p>
                      <a:r>
                        <a:rPr lang="zh-CN" altLang="en-US" dirty="0" smtClean="0">
                          <a:solidFill>
                            <a:schemeClr val="bg1"/>
                          </a:solidFill>
                        </a:rPr>
                        <a:t>按调档函或协议书</a:t>
                      </a:r>
                      <a:endParaRPr lang="zh-CN" altLang="en-US" dirty="0">
                        <a:solidFill>
                          <a:schemeClr val="bg1"/>
                        </a:solidFill>
                      </a:endParaRPr>
                    </a:p>
                  </a:txBody>
                  <a:tcPr/>
                </a:tc>
                <a:tc>
                  <a:txBody>
                    <a:bodyPr/>
                    <a:lstStyle/>
                    <a:p>
                      <a:r>
                        <a:rPr lang="zh-CN" altLang="en-US" dirty="0" smtClean="0"/>
                        <a:t>教育主管部门</a:t>
                      </a:r>
                      <a:endParaRPr lang="zh-CN" altLang="en-US" dirty="0"/>
                    </a:p>
                  </a:txBody>
                  <a:tcPr/>
                </a:tc>
                <a:tc>
                  <a:txBody>
                    <a:bodyPr/>
                    <a:lstStyle/>
                    <a:p>
                      <a:r>
                        <a:rPr lang="zh-CN" altLang="en-US" dirty="0" smtClean="0"/>
                        <a:t>按调档函或协议书</a:t>
                      </a:r>
                    </a:p>
                    <a:p>
                      <a:endParaRPr lang="zh-CN" altLang="en-US" dirty="0"/>
                    </a:p>
                  </a:txBody>
                  <a:tcPr/>
                </a:tc>
              </a:tr>
            </a:tbl>
          </a:graphicData>
        </a:graphic>
      </p:graphicFrame>
      <p:sp>
        <p:nvSpPr>
          <p:cNvPr id="3" name="标题 2"/>
          <p:cNvSpPr>
            <a:spLocks noGrp="1"/>
          </p:cNvSpPr>
          <p:nvPr>
            <p:ph type="title"/>
          </p:nvPr>
        </p:nvSpPr>
        <p:spPr/>
        <p:txBody>
          <a:bodyPr/>
          <a:lstStyle/>
          <a:p>
            <a:pPr fontAlgn="auto">
              <a:spcAft>
                <a:spcPts val="0"/>
              </a:spcAft>
              <a:defRPr/>
            </a:pPr>
            <a:r>
              <a:rPr lang="zh-CN" altLang="en-US">
                <a:cs typeface="+mj-cs"/>
              </a:rPr>
              <a:t>派遣情况二：</a:t>
            </a:r>
          </a:p>
        </p:txBody>
      </p:sp>
    </p:spTree>
    <p:extLst>
      <p:ext uri="{BB962C8B-B14F-4D97-AF65-F5344CB8AC3E}">
        <p14:creationId xmlns:p14="http://schemas.microsoft.com/office/powerpoint/2010/main" val="33760489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2777799727"/>
              </p:ext>
            </p:extLst>
          </p:nvPr>
        </p:nvGraphicFramePr>
        <p:xfrm>
          <a:off x="457201" y="1524000"/>
          <a:ext cx="8003231" cy="5351904"/>
        </p:xfrm>
        <a:graphic>
          <a:graphicData uri="http://schemas.openxmlformats.org/drawingml/2006/table">
            <a:tbl>
              <a:tblPr firstRow="1" bandRow="1">
                <a:tableStyleId>{5C22544A-7EE6-4342-B048-85BDC9FD1C3A}</a:tableStyleId>
              </a:tblPr>
              <a:tblGrid>
                <a:gridCol w="1603080">
                  <a:extLst>
                    <a:ext uri="{9D8B030D-6E8A-4147-A177-3AD203B41FA5}">
                      <a16:colId xmlns:a16="http://schemas.microsoft.com/office/drawing/2014/main" xmlns="" val="20000"/>
                    </a:ext>
                  </a:extLst>
                </a:gridCol>
                <a:gridCol w="1376787">
                  <a:extLst>
                    <a:ext uri="{9D8B030D-6E8A-4147-A177-3AD203B41FA5}">
                      <a16:colId xmlns:a16="http://schemas.microsoft.com/office/drawing/2014/main" xmlns="" val="20001"/>
                    </a:ext>
                  </a:extLst>
                </a:gridCol>
                <a:gridCol w="1514347">
                  <a:extLst>
                    <a:ext uri="{9D8B030D-6E8A-4147-A177-3AD203B41FA5}">
                      <a16:colId xmlns:a16="http://schemas.microsoft.com/office/drawing/2014/main" xmlns="" val="20002"/>
                    </a:ext>
                  </a:extLst>
                </a:gridCol>
                <a:gridCol w="2220812">
                  <a:extLst>
                    <a:ext uri="{9D8B030D-6E8A-4147-A177-3AD203B41FA5}">
                      <a16:colId xmlns:a16="http://schemas.microsoft.com/office/drawing/2014/main" xmlns="" val="20003"/>
                    </a:ext>
                  </a:extLst>
                </a:gridCol>
                <a:gridCol w="1288205">
                  <a:extLst>
                    <a:ext uri="{9D8B030D-6E8A-4147-A177-3AD203B41FA5}">
                      <a16:colId xmlns:a16="http://schemas.microsoft.com/office/drawing/2014/main" xmlns="" val="20004"/>
                    </a:ext>
                  </a:extLst>
                </a:gridCol>
              </a:tblGrid>
              <a:tr h="557803">
                <a:tc>
                  <a:txBody>
                    <a:bodyPr/>
                    <a:lstStyle/>
                    <a:p>
                      <a:r>
                        <a:rPr lang="zh-CN" altLang="en-US" dirty="0"/>
                        <a:t>用人单位性质</a:t>
                      </a:r>
                    </a:p>
                  </a:txBody>
                  <a:tcPr/>
                </a:tc>
                <a:tc>
                  <a:txBody>
                    <a:bodyPr/>
                    <a:lstStyle/>
                    <a:p>
                      <a:r>
                        <a:rPr lang="zh-CN" altLang="en-US" dirty="0"/>
                        <a:t>用人单位名称</a:t>
                      </a:r>
                    </a:p>
                  </a:txBody>
                  <a:tcPr/>
                </a:tc>
                <a:tc>
                  <a:txBody>
                    <a:bodyPr/>
                    <a:lstStyle/>
                    <a:p>
                      <a:r>
                        <a:rPr lang="zh-CN" altLang="en-US" dirty="0"/>
                        <a:t>报到证签发类别</a:t>
                      </a:r>
                    </a:p>
                  </a:txBody>
                  <a:tcPr/>
                </a:tc>
                <a:tc>
                  <a:txBody>
                    <a:bodyPr/>
                    <a:lstStyle/>
                    <a:p>
                      <a:pPr algn="ctr"/>
                      <a:r>
                        <a:rPr lang="zh-CN" altLang="en-US" dirty="0"/>
                        <a:t>报到证签往单位</a:t>
                      </a:r>
                    </a:p>
                  </a:txBody>
                  <a:tcPr/>
                </a:tc>
                <a:tc>
                  <a:txBody>
                    <a:bodyPr/>
                    <a:lstStyle/>
                    <a:p>
                      <a:r>
                        <a:rPr lang="zh-CN" altLang="en-US" dirty="0"/>
                        <a:t>档案投递单位</a:t>
                      </a:r>
                    </a:p>
                  </a:txBody>
                  <a:tcPr/>
                </a:tc>
                <a:extLst>
                  <a:ext uri="{0D108BD9-81ED-4DB2-BD59-A6C34878D82A}">
                    <a16:rowId xmlns:a16="http://schemas.microsoft.com/office/drawing/2014/main" xmlns="" val="10000"/>
                  </a:ext>
                </a:extLst>
              </a:tr>
              <a:tr h="1480944">
                <a:tc>
                  <a:txBody>
                    <a:bodyPr/>
                    <a:lstStyle/>
                    <a:p>
                      <a:r>
                        <a:rPr lang="zh-CN" altLang="en-US" sz="1400" dirty="0"/>
                        <a:t>中行、农行、建行、工行各地分行、交行，邮储、</a:t>
                      </a:r>
                      <a:r>
                        <a:rPr lang="zh-CN" altLang="en-US" sz="1400" dirty="0" smtClean="0"/>
                        <a:t>农发行、国开、进出口银行等国资银行</a:t>
                      </a:r>
                      <a:endParaRPr lang="zh-CN" altLang="en-US" sz="1400" dirty="0"/>
                    </a:p>
                  </a:txBody>
                  <a:tcPr/>
                </a:tc>
                <a:tc>
                  <a:txBody>
                    <a:bodyPr/>
                    <a:lstStyle/>
                    <a:p>
                      <a:r>
                        <a:rPr lang="zh-CN" altLang="en-US" sz="1400" dirty="0"/>
                        <a:t>按签章全称</a:t>
                      </a:r>
                      <a:r>
                        <a:rPr lang="en-US" altLang="zh-CN" sz="1400" dirty="0"/>
                        <a:t>(</a:t>
                      </a:r>
                      <a:r>
                        <a:rPr lang="zh-CN" altLang="en-US" sz="1400" dirty="0">
                          <a:solidFill>
                            <a:srgbClr val="FF0000"/>
                          </a:solidFill>
                        </a:rPr>
                        <a:t>若有手写</a:t>
                      </a:r>
                      <a:r>
                        <a:rPr lang="zh-CN" altLang="en-US" sz="1400" dirty="0" smtClean="0">
                          <a:solidFill>
                            <a:srgbClr val="FF0000"/>
                          </a:solidFill>
                        </a:rPr>
                        <a:t>签注单位名称按</a:t>
                      </a:r>
                      <a:r>
                        <a:rPr lang="zh-CN" altLang="en-US" sz="1400" dirty="0">
                          <a:solidFill>
                            <a:srgbClr val="FF0000"/>
                          </a:solidFill>
                        </a:rPr>
                        <a:t>签注意见</a:t>
                      </a:r>
                      <a:r>
                        <a:rPr lang="en-US" altLang="zh-CN" sz="1400" dirty="0"/>
                        <a:t>)</a:t>
                      </a:r>
                      <a:endParaRPr lang="zh-CN" altLang="en-US" sz="1400" dirty="0"/>
                    </a:p>
                  </a:txBody>
                  <a:tcPr/>
                </a:tc>
                <a:tc>
                  <a:txBody>
                    <a:bodyPr/>
                    <a:lstStyle/>
                    <a:p>
                      <a:r>
                        <a:rPr lang="zh-CN" altLang="en-US" sz="1400" dirty="0"/>
                        <a:t>去就业地报到</a:t>
                      </a:r>
                    </a:p>
                  </a:txBody>
                  <a:tcPr/>
                </a:tc>
                <a:tc>
                  <a:txBody>
                    <a:bodyPr/>
                    <a:lstStyle/>
                    <a:p>
                      <a:r>
                        <a:rPr lang="zh-CN" altLang="en-US" sz="1400" dirty="0" smtClean="0">
                          <a:solidFill>
                            <a:schemeClr val="bg1"/>
                          </a:solidFill>
                        </a:rPr>
                        <a:t>总行或省分行</a:t>
                      </a:r>
                      <a:r>
                        <a:rPr lang="en-US" altLang="zh-CN" sz="1400" dirty="0">
                          <a:solidFill>
                            <a:schemeClr val="bg1"/>
                          </a:solidFill>
                        </a:rPr>
                        <a:t>(</a:t>
                      </a:r>
                      <a:r>
                        <a:rPr lang="zh-CN" altLang="en-US" sz="1400" dirty="0">
                          <a:solidFill>
                            <a:schemeClr val="bg1"/>
                          </a:solidFill>
                        </a:rPr>
                        <a:t>务必要写全称，</a:t>
                      </a:r>
                      <a:r>
                        <a:rPr lang="zh-CN" altLang="en-US" sz="1400" dirty="0" smtClean="0">
                          <a:solidFill>
                            <a:schemeClr val="bg1"/>
                          </a:solidFill>
                        </a:rPr>
                        <a:t>如</a:t>
                      </a:r>
                      <a:r>
                        <a:rPr lang="zh-CN" altLang="en-US" sz="1400" dirty="0" smtClean="0">
                          <a:solidFill>
                            <a:srgbClr val="FF0000"/>
                          </a:solidFill>
                        </a:rPr>
                        <a:t>中国建设银行股份有限公司福建省分行</a:t>
                      </a:r>
                      <a:r>
                        <a:rPr lang="en-US" altLang="zh-CN" sz="1400" dirty="0" smtClean="0">
                          <a:solidFill>
                            <a:schemeClr val="bg1"/>
                          </a:solidFill>
                        </a:rPr>
                        <a:t>)</a:t>
                      </a:r>
                      <a:endParaRPr lang="zh-CN" altLang="en-US" sz="1400" dirty="0">
                        <a:solidFill>
                          <a:schemeClr val="bg1"/>
                        </a:solidFill>
                      </a:endParaRPr>
                    </a:p>
                  </a:txBody>
                  <a:tcPr/>
                </a:tc>
                <a:tc>
                  <a:txBody>
                    <a:bodyPr/>
                    <a:lstStyle/>
                    <a:p>
                      <a:r>
                        <a:rPr lang="zh-CN" altLang="en-US" sz="1400" dirty="0"/>
                        <a:t>按协议要求</a:t>
                      </a:r>
                    </a:p>
                  </a:txBody>
                  <a:tcPr/>
                </a:tc>
                <a:extLst>
                  <a:ext uri="{0D108BD9-81ED-4DB2-BD59-A6C34878D82A}">
                    <a16:rowId xmlns:a16="http://schemas.microsoft.com/office/drawing/2014/main" xmlns="" val="10001"/>
                  </a:ext>
                </a:extLst>
              </a:tr>
              <a:tr h="929672">
                <a:tc>
                  <a:txBody>
                    <a:bodyPr/>
                    <a:lstStyle/>
                    <a:p>
                      <a:r>
                        <a:rPr lang="zh-CN" altLang="en-US" sz="1400" dirty="0"/>
                        <a:t>农商银行、农村信用社，泉州银行、厦门</a:t>
                      </a:r>
                      <a:r>
                        <a:rPr lang="zh-CN" altLang="en-US" sz="1400" dirty="0" smtClean="0"/>
                        <a:t>国际等省内地方性银行</a:t>
                      </a:r>
                      <a:endParaRPr lang="zh-CN" altLang="en-US" sz="1400" dirty="0"/>
                    </a:p>
                  </a:txBody>
                  <a:tcPr/>
                </a:tc>
                <a:tc>
                  <a:txBody>
                    <a:bodyPr/>
                    <a:lstStyle/>
                    <a:p>
                      <a:r>
                        <a:rPr lang="zh-CN" altLang="en-US" sz="1400" dirty="0"/>
                        <a:t>按签章全称</a:t>
                      </a:r>
                    </a:p>
                    <a:p>
                      <a:endParaRPr lang="zh-CN" altLang="en-US" sz="1400" dirty="0"/>
                    </a:p>
                  </a:txBody>
                  <a:tcPr/>
                </a:tc>
                <a:tc>
                  <a:txBody>
                    <a:bodyPr/>
                    <a:lstStyle/>
                    <a:p>
                      <a:r>
                        <a:rPr lang="zh-CN" altLang="en-US" sz="1400" dirty="0"/>
                        <a:t>去代理</a:t>
                      </a:r>
                      <a:r>
                        <a:rPr lang="en-US" altLang="zh-CN" sz="1400" dirty="0"/>
                        <a:t>/</a:t>
                      </a:r>
                      <a:r>
                        <a:rPr lang="zh-CN" altLang="en-US" sz="1400" dirty="0"/>
                        <a:t>托管地报到</a:t>
                      </a:r>
                    </a:p>
                  </a:txBody>
                  <a:tcPr/>
                </a:tc>
                <a:tc>
                  <a:txBody>
                    <a:bodyPr/>
                    <a:lstStyle/>
                    <a:p>
                      <a:r>
                        <a:rPr lang="zh-CN" altLang="en-US" sz="1400" dirty="0"/>
                        <a:t>用人单位所在地人力资源和社会保障局</a:t>
                      </a:r>
                    </a:p>
                  </a:txBody>
                  <a:tcPr/>
                </a:tc>
                <a:tc>
                  <a:txBody>
                    <a:bodyPr/>
                    <a:lstStyle/>
                    <a:p>
                      <a:r>
                        <a:rPr lang="zh-CN" altLang="en-US" sz="1400" dirty="0"/>
                        <a:t>按协议登记</a:t>
                      </a:r>
                    </a:p>
                  </a:txBody>
                  <a:tcPr/>
                </a:tc>
                <a:extLst>
                  <a:ext uri="{0D108BD9-81ED-4DB2-BD59-A6C34878D82A}">
                    <a16:rowId xmlns:a16="http://schemas.microsoft.com/office/drawing/2014/main" xmlns="" val="10002"/>
                  </a:ext>
                </a:extLst>
              </a:tr>
              <a:tr h="504679">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光大、中</a:t>
                      </a:r>
                      <a:r>
                        <a:rPr lang="zh-CN" altLang="en-US" sz="1400" dirty="0" smtClean="0"/>
                        <a:t>信等国资控股银行</a:t>
                      </a:r>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按签章全称</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去就业地报到</a:t>
                      </a:r>
                    </a:p>
                    <a:p>
                      <a:endParaRPr lang="zh-CN" altLang="en-US" sz="1400" dirty="0"/>
                    </a:p>
                  </a:txBody>
                  <a:tcPr/>
                </a:tc>
                <a:tc>
                  <a:txBody>
                    <a:bodyPr/>
                    <a:lstStyle/>
                    <a:p>
                      <a:r>
                        <a:rPr lang="zh-CN" altLang="en-US" sz="1400" dirty="0" smtClean="0"/>
                        <a:t>单位所在地的人才机构或人事主管部门</a:t>
                      </a:r>
                      <a:endParaRPr lang="zh-CN" altLang="en-US" sz="1400" dirty="0"/>
                    </a:p>
                  </a:txBody>
                  <a:tcPr/>
                </a:tc>
                <a:tc>
                  <a:txBody>
                    <a:bodyPr/>
                    <a:lstStyle/>
                    <a:p>
                      <a:r>
                        <a:rPr lang="zh-CN" altLang="en-US" sz="1400" dirty="0"/>
                        <a:t>按协议登记</a:t>
                      </a:r>
                    </a:p>
                  </a:txBody>
                  <a:tcPr/>
                </a:tc>
                <a:extLst>
                  <a:ext uri="{0D108BD9-81ED-4DB2-BD59-A6C34878D82A}">
                    <a16:rowId xmlns:a16="http://schemas.microsoft.com/office/drawing/2014/main" xmlns="" val="10003"/>
                  </a:ext>
                </a:extLst>
              </a:tr>
              <a:tr h="504679">
                <a:tc>
                  <a:txBody>
                    <a:bodyPr/>
                    <a:lstStyle/>
                    <a:p>
                      <a:r>
                        <a:rPr lang="zh-CN" altLang="en-US" sz="1400" dirty="0"/>
                        <a:t>海峡、</a:t>
                      </a:r>
                      <a:r>
                        <a:rPr lang="zh-CN" altLang="en-US" sz="1400" dirty="0" smtClean="0"/>
                        <a:t>招商、兴业等区域性银行</a:t>
                      </a:r>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按签章全称</a:t>
                      </a:r>
                    </a:p>
                    <a:p>
                      <a:pPr marL="0" marR="0" indent="0" algn="l" defTabSz="914400" rtl="0" eaLnBrk="1" fontAlgn="auto" latinLnBrk="0" hangingPunct="1">
                        <a:lnSpc>
                          <a:spcPct val="100000"/>
                        </a:lnSpc>
                        <a:spcBef>
                          <a:spcPts val="0"/>
                        </a:spcBef>
                        <a:spcAft>
                          <a:spcPts val="0"/>
                        </a:spcAft>
                        <a:buClrTx/>
                        <a:buSzTx/>
                        <a:buFontTx/>
                        <a:buNone/>
                        <a:defRPr/>
                      </a:pPr>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去就业地报到</a:t>
                      </a:r>
                    </a:p>
                    <a:p>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按签章全称</a:t>
                      </a:r>
                    </a:p>
                    <a:p>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按协议登记</a:t>
                      </a:r>
                    </a:p>
                    <a:p>
                      <a:endParaRPr lang="zh-CN" altLang="en-US" sz="1400" dirty="0"/>
                    </a:p>
                  </a:txBody>
                  <a:tcPr/>
                </a:tc>
                <a:extLst>
                  <a:ext uri="{0D108BD9-81ED-4DB2-BD59-A6C34878D82A}">
                    <a16:rowId xmlns:a16="http://schemas.microsoft.com/office/drawing/2014/main" xmlns="" val="10004"/>
                  </a:ext>
                </a:extLst>
              </a:tr>
              <a:tr h="717175">
                <a:tc>
                  <a:txBody>
                    <a:bodyPr/>
                    <a:lstStyle/>
                    <a:p>
                      <a:r>
                        <a:rPr lang="zh-CN" altLang="en-US" sz="1400" dirty="0"/>
                        <a:t>广发、</a:t>
                      </a:r>
                      <a:r>
                        <a:rPr lang="zh-CN" altLang="en-US" sz="1400" dirty="0" smtClean="0"/>
                        <a:t>平安等三资外资民营银行</a:t>
                      </a:r>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按签章全称</a:t>
                      </a:r>
                    </a:p>
                    <a:p>
                      <a:pPr marL="0" marR="0" indent="0" algn="l" defTabSz="914400" rtl="0" eaLnBrk="1" fontAlgn="auto" latinLnBrk="0" hangingPunct="1">
                        <a:lnSpc>
                          <a:spcPct val="100000"/>
                        </a:lnSpc>
                        <a:spcBef>
                          <a:spcPts val="0"/>
                        </a:spcBef>
                        <a:spcAft>
                          <a:spcPts val="0"/>
                        </a:spcAft>
                        <a:buClrTx/>
                        <a:buSzTx/>
                        <a:buFontTx/>
                        <a:buNone/>
                        <a:defRPr/>
                      </a:pPr>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去代理</a:t>
                      </a:r>
                      <a:r>
                        <a:rPr lang="en-US" altLang="zh-CN" sz="1400" dirty="0"/>
                        <a:t>/</a:t>
                      </a:r>
                      <a:r>
                        <a:rPr lang="zh-CN" altLang="en-US" sz="1400" dirty="0"/>
                        <a:t>托管地报到</a:t>
                      </a:r>
                    </a:p>
                    <a:p>
                      <a:endParaRPr lang="zh-CN" altLang="en-US" sz="1400" dirty="0"/>
                    </a:p>
                  </a:txBody>
                  <a:tcPr/>
                </a:tc>
                <a:tc>
                  <a:txBody>
                    <a:bodyPr/>
                    <a:lstStyle/>
                    <a:p>
                      <a:r>
                        <a:rPr lang="zh-CN" altLang="en-US" sz="1400" dirty="0"/>
                        <a:t>签章人才机构</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400" dirty="0"/>
                        <a:t>按协议登记</a:t>
                      </a:r>
                    </a:p>
                    <a:p>
                      <a:endParaRPr lang="zh-CN" altLang="en-US" sz="1400" dirty="0"/>
                    </a:p>
                  </a:txBody>
                  <a:tcPr/>
                </a:tc>
                <a:extLst>
                  <a:ext uri="{0D108BD9-81ED-4DB2-BD59-A6C34878D82A}">
                    <a16:rowId xmlns:a16="http://schemas.microsoft.com/office/drawing/2014/main" xmlns="" val="10005"/>
                  </a:ext>
                </a:extLst>
              </a:tr>
              <a:tr h="504679">
                <a:tc gridSpan="5">
                  <a:txBody>
                    <a:bodyPr/>
                    <a:lstStyle/>
                    <a:p>
                      <a:r>
                        <a:rPr lang="zh-CN" altLang="en-US" sz="1400" dirty="0">
                          <a:solidFill>
                            <a:srgbClr val="FF0000"/>
                          </a:solidFill>
                        </a:rPr>
                        <a:t>注意事项：盖用人单位人力资源部或人事处章的，在填写单位名称和单位主管部门时只写单位名称，不能</a:t>
                      </a:r>
                      <a:r>
                        <a:rPr lang="zh-CN" altLang="en-US" sz="1400" dirty="0" smtClean="0">
                          <a:solidFill>
                            <a:srgbClr val="FF0000"/>
                          </a:solidFill>
                        </a:rPr>
                        <a:t>加上部门名称（错误范例：中国建设银行股份有限公司福建省分行人力资源部）。</a:t>
                      </a:r>
                      <a:endParaRPr lang="zh-CN" altLang="en-US" sz="1400" dirty="0">
                        <a:solidFill>
                          <a:srgbClr val="FF0000"/>
                        </a:solidFill>
                      </a:endParaRPr>
                    </a:p>
                  </a:txBody>
                  <a:tcPr/>
                </a:tc>
                <a:tc hMerge="1">
                  <a:txBody>
                    <a:bodyPr/>
                    <a:lstStyle/>
                    <a:p>
                      <a:endParaRPr lang="zh-CN"/>
                    </a:p>
                  </a:txBody>
                  <a:tcPr/>
                </a:tc>
                <a:tc hMerge="1">
                  <a:txBody>
                    <a:bodyPr/>
                    <a:lstStyle/>
                    <a:p>
                      <a:endParaRPr lang="zh-CN"/>
                    </a:p>
                  </a:txBody>
                  <a:tcPr/>
                </a:tc>
                <a:tc hMerge="1">
                  <a:txBody>
                    <a:bodyPr/>
                    <a:lstStyle/>
                    <a:p>
                      <a:endParaRPr lang="zh-CN"/>
                    </a:p>
                  </a:txBody>
                  <a:tcPr/>
                </a:tc>
                <a:tc hMerge="1">
                  <a:txBody>
                    <a:bodyPr/>
                    <a:lstStyle/>
                    <a:p>
                      <a:endParaRPr lang="zh-CN"/>
                    </a:p>
                  </a:txBody>
                  <a:tcPr/>
                </a:tc>
                <a:extLst>
                  <a:ext uri="{0D108BD9-81ED-4DB2-BD59-A6C34878D82A}">
                    <a16:rowId xmlns:a16="http://schemas.microsoft.com/office/drawing/2014/main" xmlns="" val="10006"/>
                  </a:ext>
                </a:extLst>
              </a:tr>
            </a:tbl>
          </a:graphicData>
        </a:graphic>
      </p:graphicFrame>
      <p:sp>
        <p:nvSpPr>
          <p:cNvPr id="3" name="标题 2"/>
          <p:cNvSpPr>
            <a:spLocks noGrp="1"/>
          </p:cNvSpPr>
          <p:nvPr>
            <p:ph type="title"/>
          </p:nvPr>
        </p:nvSpPr>
        <p:spPr/>
        <p:txBody>
          <a:bodyPr>
            <a:normAutofit fontScale="90000"/>
          </a:bodyPr>
          <a:lstStyle/>
          <a:p>
            <a:pPr fontAlgn="auto">
              <a:spcAft>
                <a:spcPts val="0"/>
              </a:spcAft>
              <a:defRPr/>
            </a:pPr>
            <a:r>
              <a:rPr lang="zh-CN" altLang="en-US" dirty="0" smtClean="0">
                <a:cs typeface="+mj-cs"/>
              </a:rPr>
              <a:t>各类企业派遣情况（省内以银行为例）：</a:t>
            </a:r>
            <a:endParaRPr lang="zh-CN" altLang="en-US" dirty="0">
              <a:cs typeface="+mj-cs"/>
            </a:endParaRPr>
          </a:p>
        </p:txBody>
      </p:sp>
    </p:spTree>
    <p:extLst>
      <p:ext uri="{BB962C8B-B14F-4D97-AF65-F5344CB8AC3E}">
        <p14:creationId xmlns:p14="http://schemas.microsoft.com/office/powerpoint/2010/main" val="7635149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内容占位符 1"/>
          <p:cNvSpPr>
            <a:spLocks noGrp="1"/>
          </p:cNvSpPr>
          <p:nvPr>
            <p:ph idx="1"/>
          </p:nvPr>
        </p:nvSpPr>
        <p:spPr>
          <a:xfrm>
            <a:off x="395536" y="1484784"/>
            <a:ext cx="8229600" cy="5667375"/>
          </a:xfrm>
        </p:spPr>
        <p:txBody>
          <a:bodyPr/>
          <a:lstStyle/>
          <a:p>
            <a:r>
              <a:rPr lang="zh-CN" altLang="en-US" dirty="0" smtClean="0"/>
              <a:t>就业协议原件</a:t>
            </a:r>
            <a:endParaRPr lang="en-US" altLang="zh-CN" dirty="0"/>
          </a:p>
          <a:p>
            <a:r>
              <a:rPr lang="zh-CN" altLang="en-US" dirty="0"/>
              <a:t>事业单位招考录用</a:t>
            </a:r>
            <a:r>
              <a:rPr lang="zh-CN" altLang="en-US" dirty="0" smtClean="0"/>
              <a:t>花名册或就业协议书</a:t>
            </a:r>
            <a:r>
              <a:rPr lang="zh-CN" altLang="en-US" dirty="0" smtClean="0">
                <a:solidFill>
                  <a:srgbClr val="FF0000"/>
                </a:solidFill>
              </a:rPr>
              <a:t>（人社或教育部门盖章），</a:t>
            </a:r>
            <a:r>
              <a:rPr lang="zh-CN" altLang="en-US" dirty="0"/>
              <a:t>公务员招考录用通知书</a:t>
            </a:r>
            <a:r>
              <a:rPr lang="zh-CN" altLang="en-US" dirty="0">
                <a:solidFill>
                  <a:srgbClr val="FF0000"/>
                </a:solidFill>
              </a:rPr>
              <a:t>（人社部门盖章）</a:t>
            </a:r>
            <a:endParaRPr lang="en-US" altLang="zh-CN" dirty="0">
              <a:solidFill>
                <a:srgbClr val="FF0000"/>
              </a:solidFill>
            </a:endParaRPr>
          </a:p>
          <a:p>
            <a:r>
              <a:rPr lang="zh-CN" altLang="en-US" dirty="0"/>
              <a:t>有人事主管权的上级主管部门开具的接收函</a:t>
            </a:r>
            <a:endParaRPr lang="en-US" altLang="zh-CN" dirty="0"/>
          </a:p>
          <a:p>
            <a:r>
              <a:rPr lang="zh-CN" altLang="en-US" dirty="0"/>
              <a:t>定向委培</a:t>
            </a:r>
            <a:r>
              <a:rPr lang="zh-CN" altLang="en-US" dirty="0" smtClean="0"/>
              <a:t>生、</a:t>
            </a:r>
            <a:r>
              <a:rPr lang="zh-CN" altLang="en-US" dirty="0"/>
              <a:t>国防</a:t>
            </a:r>
            <a:r>
              <a:rPr lang="zh-CN" altLang="en-US" dirty="0" smtClean="0"/>
              <a:t>生、部队</a:t>
            </a:r>
            <a:r>
              <a:rPr lang="zh-CN" altLang="en-US" dirty="0"/>
              <a:t>士官、军队文职：定向委培</a:t>
            </a:r>
            <a:r>
              <a:rPr lang="zh-CN" altLang="en-US" dirty="0" smtClean="0"/>
              <a:t>协议、国防生协议、招收士官或军队文职协议书</a:t>
            </a:r>
            <a:endParaRPr lang="en-US" altLang="zh-CN" dirty="0"/>
          </a:p>
          <a:p>
            <a:r>
              <a:rPr lang="zh-CN" altLang="en-US" dirty="0"/>
              <a:t>消防、边防、海</a:t>
            </a:r>
            <a:r>
              <a:rPr lang="zh-CN" altLang="en-US" dirty="0" smtClean="0"/>
              <a:t>警、森警：</a:t>
            </a:r>
            <a:r>
              <a:rPr lang="zh-CN" altLang="en-US" dirty="0"/>
              <a:t>协议书或其他证明材料</a:t>
            </a:r>
            <a:endParaRPr lang="en-US" altLang="zh-CN" dirty="0"/>
          </a:p>
          <a:p>
            <a:pPr marL="0" indent="0">
              <a:buNone/>
            </a:pPr>
            <a:endParaRPr lang="en-US" altLang="zh-CN" dirty="0"/>
          </a:p>
          <a:p>
            <a:endParaRPr lang="zh-CN" altLang="en-US" dirty="0"/>
          </a:p>
        </p:txBody>
      </p:sp>
      <p:sp>
        <p:nvSpPr>
          <p:cNvPr id="2" name="矩形 1"/>
          <p:cNvSpPr/>
          <p:nvPr/>
        </p:nvSpPr>
        <p:spPr>
          <a:xfrm>
            <a:off x="467544" y="836712"/>
            <a:ext cx="6494085" cy="738664"/>
          </a:xfrm>
          <a:prstGeom prst="rect">
            <a:avLst/>
          </a:prstGeom>
        </p:spPr>
        <p:txBody>
          <a:bodyPr wrap="none">
            <a:spAutoFit/>
          </a:bodyPr>
          <a:lstStyle/>
          <a:p>
            <a:pPr fontAlgn="auto">
              <a:spcAft>
                <a:spcPts val="0"/>
              </a:spcAft>
              <a:defRPr/>
            </a:pPr>
            <a:r>
              <a:rPr lang="zh-CN" altLang="en-US" sz="4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rPr>
              <a:t>签订就业协议</a:t>
            </a:r>
            <a:r>
              <a:rPr lang="zh-CN" altLang="en-US"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rPr>
              <a:t>形式派遣材料</a:t>
            </a:r>
            <a:endParaRPr lang="zh-CN" altLang="en-US" sz="4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endParaRPr>
          </a:p>
        </p:txBody>
      </p:sp>
    </p:spTree>
    <p:extLst>
      <p:ext uri="{BB962C8B-B14F-4D97-AF65-F5344CB8AC3E}">
        <p14:creationId xmlns:p14="http://schemas.microsoft.com/office/powerpoint/2010/main" val="11748848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内容占位符 1"/>
          <p:cNvSpPr>
            <a:spLocks noGrp="1"/>
          </p:cNvSpPr>
          <p:nvPr>
            <p:ph idx="1"/>
          </p:nvPr>
        </p:nvSpPr>
        <p:spPr/>
        <p:txBody>
          <a:bodyPr/>
          <a:lstStyle/>
          <a:p>
            <a:pPr>
              <a:buFont typeface="Wingdings 2" panose="05020102010507070707" pitchFamily="18" charset="2"/>
              <a:buNone/>
            </a:pPr>
            <a:r>
              <a:rPr lang="en-US" altLang="zh-CN" dirty="0" smtClean="0"/>
              <a:t>1</a:t>
            </a:r>
            <a:r>
              <a:rPr lang="zh-CN" altLang="en-US" dirty="0"/>
              <a:t>、</a:t>
            </a:r>
            <a:r>
              <a:rPr lang="zh-CN" altLang="en-US" dirty="0">
                <a:solidFill>
                  <a:srgbClr val="FF0000"/>
                </a:solidFill>
              </a:rPr>
              <a:t>内容完整，无空白处：</a:t>
            </a:r>
            <a:r>
              <a:rPr lang="zh-CN" altLang="en-US" dirty="0"/>
              <a:t>包括盖章栏的时间，组织机构代码等</a:t>
            </a:r>
            <a:endParaRPr lang="en-US" altLang="zh-CN" dirty="0"/>
          </a:p>
          <a:p>
            <a:pPr>
              <a:buFont typeface="Wingdings 2" panose="05020102010507070707" pitchFamily="18" charset="2"/>
              <a:buNone/>
            </a:pPr>
            <a:r>
              <a:rPr lang="en-US" altLang="zh-CN" dirty="0"/>
              <a:t>2</a:t>
            </a:r>
            <a:r>
              <a:rPr lang="zh-CN" altLang="en-US" dirty="0"/>
              <a:t>、盖章签名齐全：包括</a:t>
            </a:r>
            <a:r>
              <a:rPr lang="zh-CN" altLang="en-US" dirty="0" smtClean="0"/>
              <a:t>协议附加条款</a:t>
            </a:r>
            <a:r>
              <a:rPr lang="zh-CN" altLang="en-US" dirty="0"/>
              <a:t>签名和盖章（若公司未盖章，建议学生不</a:t>
            </a:r>
            <a:r>
              <a:rPr lang="zh-CN" altLang="en-US" dirty="0" smtClean="0"/>
              <a:t>签字，</a:t>
            </a:r>
            <a:r>
              <a:rPr lang="zh-CN" altLang="en-US" dirty="0" smtClean="0">
                <a:solidFill>
                  <a:srgbClr val="FF0000"/>
                </a:solidFill>
              </a:rPr>
              <a:t>空白处划掉</a:t>
            </a:r>
            <a:r>
              <a:rPr lang="zh-CN" altLang="en-US" dirty="0" smtClean="0"/>
              <a:t>）</a:t>
            </a:r>
            <a:endParaRPr lang="en-US" altLang="zh-CN" dirty="0"/>
          </a:p>
          <a:p>
            <a:pPr>
              <a:buFont typeface="Wingdings 2" panose="05020102010507070707" pitchFamily="18" charset="2"/>
              <a:buNone/>
            </a:pPr>
            <a:r>
              <a:rPr lang="en-US" altLang="zh-CN" dirty="0"/>
              <a:t>3</a:t>
            </a:r>
            <a:r>
              <a:rPr lang="zh-CN" altLang="en-US" dirty="0"/>
              <a:t>、特殊材料：</a:t>
            </a:r>
            <a:r>
              <a:rPr lang="zh-CN" altLang="en-US" dirty="0">
                <a:solidFill>
                  <a:srgbClr val="FF0000"/>
                </a:solidFill>
              </a:rPr>
              <a:t>北京、上海、广州、深圳、厦门、</a:t>
            </a:r>
            <a:r>
              <a:rPr lang="zh-CN" altLang="en-US" dirty="0" smtClean="0">
                <a:solidFill>
                  <a:srgbClr val="FF0000"/>
                </a:solidFill>
              </a:rPr>
              <a:t>珠海</a:t>
            </a:r>
            <a:r>
              <a:rPr lang="zh-CN" altLang="en-US" dirty="0" smtClean="0"/>
              <a:t>需</a:t>
            </a:r>
            <a:r>
              <a:rPr lang="zh-CN" altLang="en-US" dirty="0"/>
              <a:t>另外提交申报表</a:t>
            </a:r>
            <a:r>
              <a:rPr lang="en-US" altLang="zh-CN" dirty="0"/>
              <a:t>(</a:t>
            </a:r>
            <a:r>
              <a:rPr lang="zh-CN" altLang="en-US" dirty="0"/>
              <a:t>接收</a:t>
            </a:r>
            <a:r>
              <a:rPr lang="zh-CN" altLang="en-US" dirty="0" smtClean="0"/>
              <a:t>函或审批表</a:t>
            </a:r>
            <a:r>
              <a:rPr lang="en-US" altLang="zh-CN" dirty="0" smtClean="0"/>
              <a:t>)</a:t>
            </a:r>
            <a:r>
              <a:rPr lang="zh-CN" altLang="en-US" dirty="0" smtClean="0"/>
              <a:t>，可不交就业协议书</a:t>
            </a:r>
            <a:endParaRPr lang="en-US" altLang="zh-CN" dirty="0"/>
          </a:p>
          <a:p>
            <a:pPr>
              <a:buFont typeface="Wingdings 2" panose="05020102010507070707" pitchFamily="18" charset="2"/>
              <a:buNone/>
            </a:pPr>
            <a:r>
              <a:rPr lang="en-US" altLang="zh-CN" dirty="0" smtClean="0"/>
              <a:t>4</a:t>
            </a:r>
            <a:r>
              <a:rPr lang="zh-CN" altLang="en-US" dirty="0"/>
              <a:t>、</a:t>
            </a:r>
            <a:r>
              <a:rPr lang="zh-CN" altLang="en-US" dirty="0">
                <a:solidFill>
                  <a:srgbClr val="FF0000"/>
                </a:solidFill>
              </a:rPr>
              <a:t>单位主管部门盖章</a:t>
            </a:r>
            <a:r>
              <a:rPr lang="zh-CN" altLang="en-US" dirty="0"/>
              <a:t>是否符合要求：是否盖了单位所在地人才机构的章</a:t>
            </a:r>
          </a:p>
        </p:txBody>
      </p:sp>
      <p:sp>
        <p:nvSpPr>
          <p:cNvPr id="3" name="标题 2"/>
          <p:cNvSpPr>
            <a:spLocks noGrp="1"/>
          </p:cNvSpPr>
          <p:nvPr>
            <p:ph type="title"/>
          </p:nvPr>
        </p:nvSpPr>
        <p:spPr/>
        <p:txBody>
          <a:bodyPr/>
          <a:lstStyle/>
          <a:p>
            <a:pPr fontAlgn="auto">
              <a:spcAft>
                <a:spcPts val="0"/>
              </a:spcAft>
              <a:defRPr/>
            </a:pPr>
            <a:r>
              <a:rPr lang="zh-CN" altLang="en-US" dirty="0"/>
              <a:t>就业</a:t>
            </a:r>
            <a:r>
              <a:rPr lang="zh-CN" altLang="en-US" dirty="0" smtClean="0"/>
              <a:t>协议书审核要点</a:t>
            </a:r>
            <a:endParaRPr lang="zh-CN" altLang="en-US" dirty="0">
              <a:cs typeface="+mj-cs"/>
            </a:endParaRPr>
          </a:p>
        </p:txBody>
      </p:sp>
    </p:spTree>
    <p:extLst>
      <p:ext uri="{BB962C8B-B14F-4D97-AF65-F5344CB8AC3E}">
        <p14:creationId xmlns:p14="http://schemas.microsoft.com/office/powerpoint/2010/main" val="39715477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标题 12"/>
          <p:cNvSpPr>
            <a:spLocks noGrp="1"/>
          </p:cNvSpPr>
          <p:nvPr>
            <p:ph type="title"/>
          </p:nvPr>
        </p:nvSpPr>
        <p:spPr/>
        <p:txBody>
          <a:bodyPr/>
          <a:lstStyle/>
          <a:p>
            <a:pPr fontAlgn="auto">
              <a:spcAft>
                <a:spcPts val="0"/>
              </a:spcAft>
              <a:defRPr/>
            </a:pPr>
            <a:endParaRPr lang="zh-CN" altLang="en-US" dirty="0">
              <a:cs typeface="+mj-cs"/>
            </a:endParaRPr>
          </a:p>
        </p:txBody>
      </p:sp>
      <p:pic>
        <p:nvPicPr>
          <p:cNvPr id="31747" name="内容占位符 7" descr="timg.jpg"/>
          <p:cNvPicPr>
            <a:picLocks noGrp="1" noChangeAspect="1"/>
          </p:cNvPicPr>
          <p:nvPr>
            <p:ph sz="half" idx="2"/>
          </p:nvPr>
        </p:nvPicPr>
        <p:blipFill>
          <a:blip r:embed="rId2"/>
          <a:srcRect/>
          <a:stretch>
            <a:fillRect/>
          </a:stretch>
        </p:blipFill>
        <p:spPr>
          <a:xfrm>
            <a:off x="4380386" y="428942"/>
            <a:ext cx="4184650" cy="2928938"/>
          </a:xfrm>
        </p:spPr>
      </p:pic>
      <p:pic>
        <p:nvPicPr>
          <p:cNvPr id="2" name="图片 1"/>
          <p:cNvPicPr>
            <a:picLocks noChangeAspect="1"/>
          </p:cNvPicPr>
          <p:nvPr/>
        </p:nvPicPr>
        <p:blipFill>
          <a:blip r:embed="rId3"/>
          <a:stretch>
            <a:fillRect/>
          </a:stretch>
        </p:blipFill>
        <p:spPr>
          <a:xfrm>
            <a:off x="4429125" y="3357880"/>
            <a:ext cx="4161790" cy="3075940"/>
          </a:xfrm>
          <a:prstGeom prst="rect">
            <a:avLst/>
          </a:prstGeom>
        </p:spPr>
      </p:pic>
      <p:pic>
        <p:nvPicPr>
          <p:cNvPr id="4" name="内容占位符 3"/>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539552" y="1412776"/>
            <a:ext cx="3810000" cy="4824536"/>
          </a:xfrm>
        </p:spPr>
      </p:pic>
    </p:spTree>
    <p:extLst>
      <p:ext uri="{BB962C8B-B14F-4D97-AF65-F5344CB8AC3E}">
        <p14:creationId xmlns:p14="http://schemas.microsoft.com/office/powerpoint/2010/main" val="4089558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5025644-801E-4D15-A1A5-41FE8E7842D3}"/>
              </a:ext>
            </a:extLst>
          </p:cNvPr>
          <p:cNvSpPr>
            <a:spLocks noGrp="1"/>
          </p:cNvSpPr>
          <p:nvPr>
            <p:ph type="title" idx="4294967295"/>
          </p:nvPr>
        </p:nvSpPr>
        <p:spPr>
          <a:xfrm>
            <a:off x="405191" y="569917"/>
            <a:ext cx="3527426" cy="674686"/>
          </a:xfrm>
        </p:spPr>
        <p:txBody>
          <a:bodyPr>
            <a:normAutofit fontScale="90000"/>
          </a:bodyPr>
          <a:lstStyle/>
          <a:p>
            <a:pPr algn="l" eaLnBrk="1" hangingPunct="1">
              <a:defRPr/>
            </a:pPr>
            <a:r>
              <a:rPr dirty="0"/>
              <a:t>就业“四不准”</a:t>
            </a:r>
          </a:p>
        </p:txBody>
      </p:sp>
      <p:grpSp>
        <p:nvGrpSpPr>
          <p:cNvPr id="3" name="组合 2">
            <a:extLst>
              <a:ext uri="{FF2B5EF4-FFF2-40B4-BE49-F238E27FC236}">
                <a16:creationId xmlns:a16="http://schemas.microsoft.com/office/drawing/2014/main" xmlns="" id="{A56C053F-061A-4197-9969-A94B5785D78D}"/>
              </a:ext>
            </a:extLst>
          </p:cNvPr>
          <p:cNvGrpSpPr/>
          <p:nvPr/>
        </p:nvGrpSpPr>
        <p:grpSpPr>
          <a:xfrm>
            <a:off x="1162958" y="2133528"/>
            <a:ext cx="2011893" cy="2011893"/>
            <a:chOff x="304800" y="673100"/>
            <a:chExt cx="4000500" cy="4000500"/>
          </a:xfrm>
          <a:effectLst>
            <a:outerShdw blurRad="444500" dist="254000" dir="8100000" algn="tr" rotWithShape="0">
              <a:prstClr val="black">
                <a:alpha val="50000"/>
              </a:prstClr>
            </a:outerShdw>
          </a:effectLst>
        </p:grpSpPr>
        <p:sp>
          <p:nvSpPr>
            <p:cNvPr id="4" name="同心圆 3">
              <a:extLst>
                <a:ext uri="{FF2B5EF4-FFF2-40B4-BE49-F238E27FC236}">
                  <a16:creationId xmlns:a16="http://schemas.microsoft.com/office/drawing/2014/main" xmlns="" id="{C3D5D2D5-7E12-4FF2-A790-4E4A279FD321}"/>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schemeClr val="tx1"/>
                </a:solidFill>
              </a:endParaRPr>
            </a:p>
          </p:txBody>
        </p:sp>
        <p:sp>
          <p:nvSpPr>
            <p:cNvPr id="5" name="椭圆 4">
              <a:extLst>
                <a:ext uri="{FF2B5EF4-FFF2-40B4-BE49-F238E27FC236}">
                  <a16:creationId xmlns:a16="http://schemas.microsoft.com/office/drawing/2014/main" xmlns="" id="{41775FA7-FE2E-4DEC-8907-0D66644A4AEE}"/>
                </a:ext>
              </a:extLst>
            </p:cNvPr>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grpSp>
      <p:grpSp>
        <p:nvGrpSpPr>
          <p:cNvPr id="6" name="组合 5">
            <a:extLst>
              <a:ext uri="{FF2B5EF4-FFF2-40B4-BE49-F238E27FC236}">
                <a16:creationId xmlns:a16="http://schemas.microsoft.com/office/drawing/2014/main" xmlns="" id="{89F87EE7-5242-4794-9108-826BD26CE824}"/>
              </a:ext>
            </a:extLst>
          </p:cNvPr>
          <p:cNvGrpSpPr/>
          <p:nvPr/>
        </p:nvGrpSpPr>
        <p:grpSpPr>
          <a:xfrm>
            <a:off x="2772691" y="2133528"/>
            <a:ext cx="2011893" cy="2011893"/>
            <a:chOff x="304800" y="673100"/>
            <a:chExt cx="4000500" cy="4000500"/>
          </a:xfrm>
          <a:effectLst>
            <a:outerShdw blurRad="444500" dist="254000" dir="8100000" algn="tr" rotWithShape="0">
              <a:prstClr val="black">
                <a:alpha val="50000"/>
              </a:prstClr>
            </a:outerShdw>
          </a:effectLst>
        </p:grpSpPr>
        <p:sp>
          <p:nvSpPr>
            <p:cNvPr id="7" name="同心圆 6">
              <a:extLst>
                <a:ext uri="{FF2B5EF4-FFF2-40B4-BE49-F238E27FC236}">
                  <a16:creationId xmlns:a16="http://schemas.microsoft.com/office/drawing/2014/main" xmlns="" id="{54310078-D6EB-4063-A1C6-E331160D2BF6}"/>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schemeClr val="tx1"/>
                </a:solidFill>
              </a:endParaRPr>
            </a:p>
          </p:txBody>
        </p:sp>
        <p:sp>
          <p:nvSpPr>
            <p:cNvPr id="8" name="椭圆 7">
              <a:extLst>
                <a:ext uri="{FF2B5EF4-FFF2-40B4-BE49-F238E27FC236}">
                  <a16:creationId xmlns:a16="http://schemas.microsoft.com/office/drawing/2014/main" xmlns="" id="{DEB4E52B-40A2-4C2F-926C-13EBEFF840FF}"/>
                </a:ext>
              </a:extLst>
            </p:cNvPr>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grpSp>
      <p:grpSp>
        <p:nvGrpSpPr>
          <p:cNvPr id="9" name="组合 8">
            <a:extLst>
              <a:ext uri="{FF2B5EF4-FFF2-40B4-BE49-F238E27FC236}">
                <a16:creationId xmlns:a16="http://schemas.microsoft.com/office/drawing/2014/main" xmlns="" id="{FA5CA907-4A64-492F-9EC2-47969BFA1559}"/>
              </a:ext>
            </a:extLst>
          </p:cNvPr>
          <p:cNvGrpSpPr/>
          <p:nvPr/>
        </p:nvGrpSpPr>
        <p:grpSpPr>
          <a:xfrm>
            <a:off x="4382424" y="2133528"/>
            <a:ext cx="2011893" cy="2011893"/>
            <a:chOff x="304800" y="673100"/>
            <a:chExt cx="4000500" cy="4000500"/>
          </a:xfrm>
          <a:effectLst>
            <a:outerShdw blurRad="444500" dist="254000" dir="8100000" algn="tr" rotWithShape="0">
              <a:prstClr val="black">
                <a:alpha val="50000"/>
              </a:prstClr>
            </a:outerShdw>
          </a:effectLst>
        </p:grpSpPr>
        <p:sp>
          <p:nvSpPr>
            <p:cNvPr id="10" name="同心圆 9">
              <a:extLst>
                <a:ext uri="{FF2B5EF4-FFF2-40B4-BE49-F238E27FC236}">
                  <a16:creationId xmlns:a16="http://schemas.microsoft.com/office/drawing/2014/main" xmlns="" id="{595806C8-F5D2-4048-AB43-0565D245EE69}"/>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schemeClr val="tx1"/>
                </a:solidFill>
              </a:endParaRPr>
            </a:p>
          </p:txBody>
        </p:sp>
        <p:sp>
          <p:nvSpPr>
            <p:cNvPr id="11" name="椭圆 10">
              <a:extLst>
                <a:ext uri="{FF2B5EF4-FFF2-40B4-BE49-F238E27FC236}">
                  <a16:creationId xmlns:a16="http://schemas.microsoft.com/office/drawing/2014/main" xmlns="" id="{65944D38-5F3B-4FBD-80A6-6C66024BA4AB}"/>
                </a:ext>
              </a:extLst>
            </p:cNvPr>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grpSp>
      <p:grpSp>
        <p:nvGrpSpPr>
          <p:cNvPr id="12" name="组合 11">
            <a:extLst>
              <a:ext uri="{FF2B5EF4-FFF2-40B4-BE49-F238E27FC236}">
                <a16:creationId xmlns:a16="http://schemas.microsoft.com/office/drawing/2014/main" xmlns="" id="{776054A6-509A-4C34-8F4F-62DE9D828117}"/>
              </a:ext>
            </a:extLst>
          </p:cNvPr>
          <p:cNvGrpSpPr/>
          <p:nvPr/>
        </p:nvGrpSpPr>
        <p:grpSpPr>
          <a:xfrm>
            <a:off x="5992158" y="2133528"/>
            <a:ext cx="2011893" cy="2011893"/>
            <a:chOff x="304800" y="673100"/>
            <a:chExt cx="4000500" cy="4000500"/>
          </a:xfrm>
          <a:effectLst>
            <a:outerShdw blurRad="444500" dist="254000" dir="8100000" algn="tr" rotWithShape="0">
              <a:prstClr val="black">
                <a:alpha val="50000"/>
              </a:prstClr>
            </a:outerShdw>
          </a:effectLst>
        </p:grpSpPr>
        <p:sp>
          <p:nvSpPr>
            <p:cNvPr id="13" name="同心圆 12">
              <a:extLst>
                <a:ext uri="{FF2B5EF4-FFF2-40B4-BE49-F238E27FC236}">
                  <a16:creationId xmlns:a16="http://schemas.microsoft.com/office/drawing/2014/main" xmlns="" id="{9CF0A4AC-8F4B-4852-9351-5D6B85AF1D12}"/>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schemeClr val="tx1"/>
                </a:solidFill>
              </a:endParaRPr>
            </a:p>
          </p:txBody>
        </p:sp>
        <p:sp>
          <p:nvSpPr>
            <p:cNvPr id="14" name="椭圆 13">
              <a:extLst>
                <a:ext uri="{FF2B5EF4-FFF2-40B4-BE49-F238E27FC236}">
                  <a16:creationId xmlns:a16="http://schemas.microsoft.com/office/drawing/2014/main" xmlns="" id="{02BB110F-53AF-4D3D-AE7D-73E5CECDBC7C}"/>
                </a:ext>
              </a:extLst>
            </p:cNvPr>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grpSp>
      <p:sp>
        <p:nvSpPr>
          <p:cNvPr id="15" name="TextBox 14">
            <a:extLst>
              <a:ext uri="{FF2B5EF4-FFF2-40B4-BE49-F238E27FC236}">
                <a16:creationId xmlns:a16="http://schemas.microsoft.com/office/drawing/2014/main" xmlns="" id="{13BE3AC6-F604-4691-BAA6-4553BCE965B2}"/>
              </a:ext>
            </a:extLst>
          </p:cNvPr>
          <p:cNvSpPr txBox="1">
            <a:spLocks noChangeArrowheads="1"/>
          </p:cNvSpPr>
          <p:nvPr/>
        </p:nvSpPr>
        <p:spPr bwMode="auto">
          <a:xfrm>
            <a:off x="1346200" y="2643188"/>
            <a:ext cx="1531938"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不准以各种方式</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强迫毕业生签订</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就业协议</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p:txBody>
      </p:sp>
      <p:sp>
        <p:nvSpPr>
          <p:cNvPr id="16" name="TextBox 15">
            <a:extLst>
              <a:ext uri="{FF2B5EF4-FFF2-40B4-BE49-F238E27FC236}">
                <a16:creationId xmlns:a16="http://schemas.microsoft.com/office/drawing/2014/main" xmlns="" id="{7B79885F-470A-4A64-8AD2-4F3FC00A916A}"/>
              </a:ext>
            </a:extLst>
          </p:cNvPr>
          <p:cNvSpPr txBox="1">
            <a:spLocks noChangeArrowheads="1"/>
          </p:cNvSpPr>
          <p:nvPr/>
        </p:nvSpPr>
        <p:spPr bwMode="auto">
          <a:xfrm>
            <a:off x="2938463" y="2713039"/>
            <a:ext cx="1530350"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不准将毕业证书</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a:p>
            <a:pP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发放与签约挂钩</a:t>
            </a:r>
          </a:p>
        </p:txBody>
      </p:sp>
      <p:sp>
        <p:nvSpPr>
          <p:cNvPr id="17" name="TextBox 16">
            <a:extLst>
              <a:ext uri="{FF2B5EF4-FFF2-40B4-BE49-F238E27FC236}">
                <a16:creationId xmlns:a16="http://schemas.microsoft.com/office/drawing/2014/main" xmlns="" id="{FE1C4A6C-F80E-4CF4-A4D2-74FAAE3AEE25}"/>
              </a:ext>
            </a:extLst>
          </p:cNvPr>
          <p:cNvSpPr txBox="1">
            <a:spLocks noChangeArrowheads="1"/>
          </p:cNvSpPr>
          <p:nvPr/>
        </p:nvSpPr>
        <p:spPr bwMode="auto">
          <a:xfrm>
            <a:off x="4576763" y="2649539"/>
            <a:ext cx="153035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不准以户档托管</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为由劝说毕业生</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签订假协议</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p:txBody>
      </p:sp>
      <p:sp>
        <p:nvSpPr>
          <p:cNvPr id="18" name="TextBox 17">
            <a:extLst>
              <a:ext uri="{FF2B5EF4-FFF2-40B4-BE49-F238E27FC236}">
                <a16:creationId xmlns:a16="http://schemas.microsoft.com/office/drawing/2014/main" xmlns="" id="{0E43445D-8E78-4CBD-A2D9-868FFF2C2777}"/>
              </a:ext>
            </a:extLst>
          </p:cNvPr>
          <p:cNvSpPr txBox="1">
            <a:spLocks noChangeArrowheads="1"/>
          </p:cNvSpPr>
          <p:nvPr/>
        </p:nvSpPr>
        <p:spPr bwMode="auto">
          <a:xfrm>
            <a:off x="6297613" y="2674939"/>
            <a:ext cx="153035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不准将顶岗实习</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材料作为就业证</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500" b="1" dirty="0">
                <a:solidFill>
                  <a:schemeClr val="tx1">
                    <a:lumMod val="95000"/>
                  </a:schemeClr>
                </a:solidFill>
                <a:latin typeface="微软雅黑" panose="020B0503020204020204" pitchFamily="34" charset="-122"/>
                <a:ea typeface="微软雅黑" panose="020B0503020204020204" pitchFamily="34" charset="-122"/>
              </a:rPr>
              <a:t>明材料</a:t>
            </a:r>
            <a:endParaRPr lang="en-US" altLang="zh-CN" sz="1500" b="1" dirty="0">
              <a:solidFill>
                <a:schemeClr val="tx1">
                  <a:lumMod val="95000"/>
                </a:schemeClr>
              </a:solidFill>
              <a:latin typeface="微软雅黑" panose="020B0503020204020204" pitchFamily="34" charset="-122"/>
              <a:ea typeface="微软雅黑" panose="020B0503020204020204" pitchFamily="34" charset="-122"/>
            </a:endParaRPr>
          </a:p>
        </p:txBody>
      </p:sp>
      <p:sp>
        <p:nvSpPr>
          <p:cNvPr id="19" name="椭圆 18">
            <a:extLst>
              <a:ext uri="{FF2B5EF4-FFF2-40B4-BE49-F238E27FC236}">
                <a16:creationId xmlns:a16="http://schemas.microsoft.com/office/drawing/2014/main" xmlns="" id="{F7813FFD-9D86-4111-BA41-80479B0A5CB6}"/>
              </a:ext>
            </a:extLst>
          </p:cNvPr>
          <p:cNvSpPr/>
          <p:nvPr/>
        </p:nvSpPr>
        <p:spPr>
          <a:xfrm>
            <a:off x="4575176" y="3786188"/>
            <a:ext cx="500063" cy="501650"/>
          </a:xfrm>
          <a:prstGeom prst="ellipse">
            <a:avLst/>
          </a:prstGeom>
          <a:solidFill>
            <a:schemeClr val="bg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0" name="椭圆 19">
            <a:extLst>
              <a:ext uri="{FF2B5EF4-FFF2-40B4-BE49-F238E27FC236}">
                <a16:creationId xmlns:a16="http://schemas.microsoft.com/office/drawing/2014/main" xmlns="" id="{04B1AD87-DA06-42AE-AF37-6DC87FDED6BF}"/>
              </a:ext>
            </a:extLst>
          </p:cNvPr>
          <p:cNvSpPr/>
          <p:nvPr/>
        </p:nvSpPr>
        <p:spPr>
          <a:xfrm>
            <a:off x="5716589" y="4010025"/>
            <a:ext cx="276225" cy="274638"/>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1" name="椭圆 20">
            <a:extLst>
              <a:ext uri="{FF2B5EF4-FFF2-40B4-BE49-F238E27FC236}">
                <a16:creationId xmlns:a16="http://schemas.microsoft.com/office/drawing/2014/main" xmlns="" id="{A87D6098-1AE5-40AE-80BB-9D4506B9D989}"/>
              </a:ext>
            </a:extLst>
          </p:cNvPr>
          <p:cNvSpPr/>
          <p:nvPr/>
        </p:nvSpPr>
        <p:spPr>
          <a:xfrm>
            <a:off x="2552700" y="4011614"/>
            <a:ext cx="274638" cy="274637"/>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2" name="椭圆 21">
            <a:extLst>
              <a:ext uri="{FF2B5EF4-FFF2-40B4-BE49-F238E27FC236}">
                <a16:creationId xmlns:a16="http://schemas.microsoft.com/office/drawing/2014/main" xmlns="" id="{BF88D3EB-0389-4994-8E61-DE155DA12A51}"/>
              </a:ext>
            </a:extLst>
          </p:cNvPr>
          <p:cNvSpPr/>
          <p:nvPr/>
        </p:nvSpPr>
        <p:spPr>
          <a:xfrm>
            <a:off x="2255838" y="4129088"/>
            <a:ext cx="138112" cy="138112"/>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3" name="椭圆 22">
            <a:extLst>
              <a:ext uri="{FF2B5EF4-FFF2-40B4-BE49-F238E27FC236}">
                <a16:creationId xmlns:a16="http://schemas.microsoft.com/office/drawing/2014/main" xmlns="" id="{CAF26546-B901-43EB-8B7F-3F2CD2FB255A}"/>
              </a:ext>
            </a:extLst>
          </p:cNvPr>
          <p:cNvSpPr/>
          <p:nvPr/>
        </p:nvSpPr>
        <p:spPr>
          <a:xfrm>
            <a:off x="6175375" y="4014789"/>
            <a:ext cx="274638" cy="276225"/>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4" name="椭圆 23">
            <a:extLst>
              <a:ext uri="{FF2B5EF4-FFF2-40B4-BE49-F238E27FC236}">
                <a16:creationId xmlns:a16="http://schemas.microsoft.com/office/drawing/2014/main" xmlns="" id="{2DAD35C1-FC1A-4948-9401-785D67F2D18B}"/>
              </a:ext>
            </a:extLst>
          </p:cNvPr>
          <p:cNvSpPr/>
          <p:nvPr/>
        </p:nvSpPr>
        <p:spPr>
          <a:xfrm>
            <a:off x="3062288" y="4008439"/>
            <a:ext cx="138112" cy="136525"/>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5" name="椭圆 24">
            <a:extLst>
              <a:ext uri="{FF2B5EF4-FFF2-40B4-BE49-F238E27FC236}">
                <a16:creationId xmlns:a16="http://schemas.microsoft.com/office/drawing/2014/main" xmlns="" id="{888B4B6A-C0CF-467B-875B-0D7EA3FAE177}"/>
              </a:ext>
            </a:extLst>
          </p:cNvPr>
          <p:cNvSpPr/>
          <p:nvPr/>
        </p:nvSpPr>
        <p:spPr>
          <a:xfrm>
            <a:off x="6553201" y="4140201"/>
            <a:ext cx="138113" cy="136525"/>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6" name="椭圆 25">
            <a:extLst>
              <a:ext uri="{FF2B5EF4-FFF2-40B4-BE49-F238E27FC236}">
                <a16:creationId xmlns:a16="http://schemas.microsoft.com/office/drawing/2014/main" xmlns="" id="{2CDEE380-4290-4482-9091-5D2413307A90}"/>
              </a:ext>
            </a:extLst>
          </p:cNvPr>
          <p:cNvSpPr/>
          <p:nvPr/>
        </p:nvSpPr>
        <p:spPr>
          <a:xfrm>
            <a:off x="3849689" y="4043364"/>
            <a:ext cx="250825" cy="249237"/>
          </a:xfrm>
          <a:prstGeom prst="ellipse">
            <a:avLst/>
          </a:prstGeom>
          <a:solidFill>
            <a:schemeClr val="bg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7" name="椭圆 26">
            <a:extLst>
              <a:ext uri="{FF2B5EF4-FFF2-40B4-BE49-F238E27FC236}">
                <a16:creationId xmlns:a16="http://schemas.microsoft.com/office/drawing/2014/main" xmlns="" id="{F6B5EEFA-AFF4-4B6E-875E-D33634739CBF}"/>
              </a:ext>
            </a:extLst>
          </p:cNvPr>
          <p:cNvSpPr/>
          <p:nvPr/>
        </p:nvSpPr>
        <p:spPr>
          <a:xfrm>
            <a:off x="6726239" y="4010025"/>
            <a:ext cx="276225" cy="274638"/>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8" name="椭圆 27">
            <a:extLst>
              <a:ext uri="{FF2B5EF4-FFF2-40B4-BE49-F238E27FC236}">
                <a16:creationId xmlns:a16="http://schemas.microsoft.com/office/drawing/2014/main" xmlns="" id="{BEAC0123-F885-42D2-B89E-068B3BEB0418}"/>
              </a:ext>
            </a:extLst>
          </p:cNvPr>
          <p:cNvSpPr/>
          <p:nvPr/>
        </p:nvSpPr>
        <p:spPr>
          <a:xfrm>
            <a:off x="4151314" y="4017964"/>
            <a:ext cx="274637" cy="274637"/>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9" name="椭圆 28">
            <a:extLst>
              <a:ext uri="{FF2B5EF4-FFF2-40B4-BE49-F238E27FC236}">
                <a16:creationId xmlns:a16="http://schemas.microsoft.com/office/drawing/2014/main" xmlns="" id="{9424B946-FA7C-489C-8F51-78741B5D79FA}"/>
              </a:ext>
            </a:extLst>
          </p:cNvPr>
          <p:cNvSpPr/>
          <p:nvPr/>
        </p:nvSpPr>
        <p:spPr>
          <a:xfrm>
            <a:off x="7359651" y="4067176"/>
            <a:ext cx="138113" cy="136525"/>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0" name="椭圆 29">
            <a:extLst>
              <a:ext uri="{FF2B5EF4-FFF2-40B4-BE49-F238E27FC236}">
                <a16:creationId xmlns:a16="http://schemas.microsoft.com/office/drawing/2014/main" xmlns="" id="{39B594D7-DD76-47DF-97EC-C857464C5395}"/>
              </a:ext>
            </a:extLst>
          </p:cNvPr>
          <p:cNvSpPr/>
          <p:nvPr/>
        </p:nvSpPr>
        <p:spPr>
          <a:xfrm>
            <a:off x="5900739" y="3827464"/>
            <a:ext cx="274637" cy="274637"/>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1" name="椭圆 30">
            <a:extLst>
              <a:ext uri="{FF2B5EF4-FFF2-40B4-BE49-F238E27FC236}">
                <a16:creationId xmlns:a16="http://schemas.microsoft.com/office/drawing/2014/main" xmlns="" id="{37247881-254D-436A-9927-3286B881F20A}"/>
              </a:ext>
            </a:extLst>
          </p:cNvPr>
          <p:cNvSpPr/>
          <p:nvPr/>
        </p:nvSpPr>
        <p:spPr>
          <a:xfrm>
            <a:off x="2070101" y="4140201"/>
            <a:ext cx="138113" cy="136525"/>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2" name="椭圆 31">
            <a:extLst>
              <a:ext uri="{FF2B5EF4-FFF2-40B4-BE49-F238E27FC236}">
                <a16:creationId xmlns:a16="http://schemas.microsoft.com/office/drawing/2014/main" xmlns="" id="{4B37E9B1-D4A2-46A7-84A2-AC1A57FF7FC1}"/>
              </a:ext>
            </a:extLst>
          </p:cNvPr>
          <p:cNvSpPr/>
          <p:nvPr/>
        </p:nvSpPr>
        <p:spPr>
          <a:xfrm>
            <a:off x="4506914" y="3862388"/>
            <a:ext cx="136525" cy="138112"/>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3" name="椭圆 32">
            <a:extLst>
              <a:ext uri="{FF2B5EF4-FFF2-40B4-BE49-F238E27FC236}">
                <a16:creationId xmlns:a16="http://schemas.microsoft.com/office/drawing/2014/main" xmlns="" id="{87968A58-D4C9-4FB7-A403-6BEC844EA852}"/>
              </a:ext>
            </a:extLst>
          </p:cNvPr>
          <p:cNvSpPr/>
          <p:nvPr/>
        </p:nvSpPr>
        <p:spPr>
          <a:xfrm>
            <a:off x="3206751" y="3954463"/>
            <a:ext cx="320675" cy="322262"/>
          </a:xfrm>
          <a:prstGeom prst="ellipse">
            <a:avLst/>
          </a:prstGeom>
          <a:solidFill>
            <a:schemeClr val="bg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4" name="椭圆 33">
            <a:extLst>
              <a:ext uri="{FF2B5EF4-FFF2-40B4-BE49-F238E27FC236}">
                <a16:creationId xmlns:a16="http://schemas.microsoft.com/office/drawing/2014/main" xmlns="" id="{1F475C57-4A08-4498-83D4-43E8382D8294}"/>
              </a:ext>
            </a:extLst>
          </p:cNvPr>
          <p:cNvSpPr/>
          <p:nvPr/>
        </p:nvSpPr>
        <p:spPr>
          <a:xfrm>
            <a:off x="5075239" y="4006850"/>
            <a:ext cx="276225" cy="274638"/>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5" name="椭圆 34">
            <a:extLst>
              <a:ext uri="{FF2B5EF4-FFF2-40B4-BE49-F238E27FC236}">
                <a16:creationId xmlns:a16="http://schemas.microsoft.com/office/drawing/2014/main" xmlns="" id="{D762BCBC-709B-4DC9-8881-2EF06FC32399}"/>
              </a:ext>
            </a:extLst>
          </p:cNvPr>
          <p:cNvSpPr/>
          <p:nvPr/>
        </p:nvSpPr>
        <p:spPr>
          <a:xfrm>
            <a:off x="1206500" y="4010026"/>
            <a:ext cx="274638" cy="276225"/>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6" name="椭圆 35">
            <a:extLst>
              <a:ext uri="{FF2B5EF4-FFF2-40B4-BE49-F238E27FC236}">
                <a16:creationId xmlns:a16="http://schemas.microsoft.com/office/drawing/2014/main" xmlns="" id="{F1E1D870-19AF-40AF-ABC6-A91D40EFACC4}"/>
              </a:ext>
            </a:extLst>
          </p:cNvPr>
          <p:cNvSpPr/>
          <p:nvPr/>
        </p:nvSpPr>
        <p:spPr>
          <a:xfrm>
            <a:off x="922339" y="4141788"/>
            <a:ext cx="136525" cy="138112"/>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7" name="椭圆 36">
            <a:extLst>
              <a:ext uri="{FF2B5EF4-FFF2-40B4-BE49-F238E27FC236}">
                <a16:creationId xmlns:a16="http://schemas.microsoft.com/office/drawing/2014/main" xmlns="" id="{C5295FAA-2E90-4721-A536-79768E099CE1}"/>
              </a:ext>
            </a:extLst>
          </p:cNvPr>
          <p:cNvSpPr/>
          <p:nvPr/>
        </p:nvSpPr>
        <p:spPr>
          <a:xfrm>
            <a:off x="2771775" y="3827464"/>
            <a:ext cx="274638" cy="274637"/>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8" name="椭圆 37">
            <a:extLst>
              <a:ext uri="{FF2B5EF4-FFF2-40B4-BE49-F238E27FC236}">
                <a16:creationId xmlns:a16="http://schemas.microsoft.com/office/drawing/2014/main" xmlns="" id="{69816395-4029-45D6-820B-3C4F680707A6}"/>
              </a:ext>
            </a:extLst>
          </p:cNvPr>
          <p:cNvSpPr/>
          <p:nvPr/>
        </p:nvSpPr>
        <p:spPr>
          <a:xfrm>
            <a:off x="1690688" y="4064001"/>
            <a:ext cx="138112" cy="136525"/>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9" name="椭圆 38">
            <a:extLst>
              <a:ext uri="{FF2B5EF4-FFF2-40B4-BE49-F238E27FC236}">
                <a16:creationId xmlns:a16="http://schemas.microsoft.com/office/drawing/2014/main" xmlns="" id="{1BFCC170-38CD-4783-BEA2-12D5E13DD2CA}"/>
              </a:ext>
            </a:extLst>
          </p:cNvPr>
          <p:cNvSpPr/>
          <p:nvPr/>
        </p:nvSpPr>
        <p:spPr>
          <a:xfrm>
            <a:off x="6192838" y="3870326"/>
            <a:ext cx="138112" cy="136525"/>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40" name="椭圆 39">
            <a:extLst>
              <a:ext uri="{FF2B5EF4-FFF2-40B4-BE49-F238E27FC236}">
                <a16:creationId xmlns:a16="http://schemas.microsoft.com/office/drawing/2014/main" xmlns="" id="{F08A1466-19A5-43E0-8D1C-4D53B53997B3}"/>
              </a:ext>
            </a:extLst>
          </p:cNvPr>
          <p:cNvSpPr/>
          <p:nvPr/>
        </p:nvSpPr>
        <p:spPr>
          <a:xfrm>
            <a:off x="7731125" y="4002089"/>
            <a:ext cx="274638" cy="274637"/>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41" name="TextBox 40">
            <a:extLst>
              <a:ext uri="{FF2B5EF4-FFF2-40B4-BE49-F238E27FC236}">
                <a16:creationId xmlns:a16="http://schemas.microsoft.com/office/drawing/2014/main" xmlns="" id="{8E9E00D8-9F59-4AE1-B21A-A78991323E9B}"/>
              </a:ext>
            </a:extLst>
          </p:cNvPr>
          <p:cNvSpPr txBox="1"/>
          <p:nvPr/>
        </p:nvSpPr>
        <p:spPr>
          <a:xfrm>
            <a:off x="2331926" y="4777173"/>
            <a:ext cx="4480147" cy="1384995"/>
          </a:xfrm>
          <a:prstGeom prst="rect">
            <a:avLst/>
          </a:prstGeom>
          <a:noFill/>
        </p:spPr>
        <p:txBody>
          <a:bodyPr wrap="square" lIns="0" tIns="0" rIns="0" bIns="0">
            <a:spAutoFit/>
          </a:bodyPr>
          <a:lstStyle/>
          <a:p>
            <a:pPr algn="just" eaLnBrk="1" hangingPunct="1">
              <a:lnSpc>
                <a:spcPct val="150000"/>
              </a:lnSpc>
              <a:defRPr/>
            </a:pPr>
            <a:r>
              <a:rPr lang="zh-CN" altLang="en-US" sz="1200" dirty="0" smtClean="0">
                <a:latin typeface="+mj-ea"/>
                <a:ea typeface="+mj-ea"/>
              </a:rPr>
              <a:t>上级部门</a:t>
            </a:r>
            <a:r>
              <a:rPr lang="zh-CN" altLang="en-US" sz="1200" dirty="0">
                <a:latin typeface="+mj-ea"/>
                <a:ea typeface="+mj-ea"/>
              </a:rPr>
              <a:t>通过查流水，在哪个公司就业，这个公司的流水里面有没有，有没有交社保，就是大数据来管理高校毕业生就业率是否有水份</a:t>
            </a:r>
            <a:endParaRPr lang="en-US" altLang="zh-CN" sz="1200" dirty="0">
              <a:latin typeface="+mj-ea"/>
              <a:ea typeface="+mj-ea"/>
            </a:endParaRPr>
          </a:p>
          <a:p>
            <a:pPr algn="just" eaLnBrk="1" hangingPunct="1">
              <a:lnSpc>
                <a:spcPct val="150000"/>
              </a:lnSpc>
              <a:defRPr/>
            </a:pPr>
            <a:r>
              <a:rPr lang="zh-CN" altLang="en-US" sz="1200" dirty="0">
                <a:latin typeface="+mj-ea"/>
                <a:ea typeface="+mj-ea"/>
              </a:rPr>
              <a:t>教育部</a:t>
            </a:r>
            <a:r>
              <a:rPr lang="en-US" altLang="zh-CN" sz="1200" dirty="0">
                <a:latin typeface="+mj-ea"/>
                <a:ea typeface="+mj-ea"/>
              </a:rPr>
              <a:t>/</a:t>
            </a:r>
            <a:r>
              <a:rPr lang="zh-CN" altLang="en-US" sz="1200" dirty="0">
                <a:latin typeface="+mj-ea"/>
                <a:ea typeface="+mj-ea"/>
              </a:rPr>
              <a:t>教育厅</a:t>
            </a:r>
            <a:r>
              <a:rPr lang="en-US" altLang="zh-CN" sz="1200" dirty="0">
                <a:latin typeface="+mj-ea"/>
                <a:ea typeface="+mj-ea"/>
              </a:rPr>
              <a:t>/</a:t>
            </a:r>
            <a:r>
              <a:rPr lang="zh-CN" altLang="en-US" sz="1200" dirty="0">
                <a:latin typeface="+mj-ea"/>
                <a:ea typeface="+mj-ea"/>
              </a:rPr>
              <a:t>人社厅开展多项就业督查，电话核查，学信网反馈，公司学生双向核查等</a:t>
            </a:r>
            <a:endParaRPr lang="en-US" altLang="zh-CN" sz="1200" dirty="0">
              <a:latin typeface="+mj-ea"/>
              <a:ea typeface="+mj-ea"/>
            </a:endParaRPr>
          </a:p>
        </p:txBody>
      </p:sp>
      <p:sp>
        <p:nvSpPr>
          <p:cNvPr id="42" name="Freeform 5">
            <a:extLst>
              <a:ext uri="{FF2B5EF4-FFF2-40B4-BE49-F238E27FC236}">
                <a16:creationId xmlns:a16="http://schemas.microsoft.com/office/drawing/2014/main" xmlns="" id="{6122314E-15DC-4661-A7DD-E059E496D64F}"/>
              </a:ext>
            </a:extLst>
          </p:cNvPr>
          <p:cNvSpPr>
            <a:spLocks/>
          </p:cNvSpPr>
          <p:nvPr/>
        </p:nvSpPr>
        <p:spPr bwMode="auto">
          <a:xfrm>
            <a:off x="1931988" y="4838699"/>
            <a:ext cx="276225" cy="1151855"/>
          </a:xfrm>
          <a:custGeom>
            <a:avLst/>
            <a:gdLst>
              <a:gd name="T0" fmla="*/ 55 w 931331"/>
              <a:gd name="T1" fmla="*/ 0 h 3822203"/>
              <a:gd name="T2" fmla="*/ 55 w 931331"/>
              <a:gd name="T3" fmla="*/ 4 h 3822203"/>
              <a:gd name="T4" fmla="*/ 55 w 931331"/>
              <a:gd name="T5" fmla="*/ 4 h 3822203"/>
              <a:gd name="T6" fmla="*/ 32 w 931331"/>
              <a:gd name="T7" fmla="*/ 42 h 3822203"/>
              <a:gd name="T8" fmla="*/ 32 w 931331"/>
              <a:gd name="T9" fmla="*/ 43 h 3822203"/>
              <a:gd name="T10" fmla="*/ 32 w 931331"/>
              <a:gd name="T11" fmla="*/ 46 h 3822203"/>
              <a:gd name="T12" fmla="*/ 32 w 931331"/>
              <a:gd name="T13" fmla="*/ 46 h 3822203"/>
              <a:gd name="T14" fmla="*/ 31 w 931331"/>
              <a:gd name="T15" fmla="*/ 52 h 3822203"/>
              <a:gd name="T16" fmla="*/ 31 w 931331"/>
              <a:gd name="T17" fmla="*/ 125 h 3822203"/>
              <a:gd name="T18" fmla="*/ 9 w 931331"/>
              <a:gd name="T19" fmla="*/ 168 h 3822203"/>
              <a:gd name="T20" fmla="*/ 9 w 931331"/>
              <a:gd name="T21" fmla="*/ 168 h 3822203"/>
              <a:gd name="T22" fmla="*/ 31 w 931331"/>
              <a:gd name="T23" fmla="*/ 211 h 3822203"/>
              <a:gd name="T24" fmla="*/ 31 w 931331"/>
              <a:gd name="T25" fmla="*/ 283 h 3822203"/>
              <a:gd name="T26" fmla="*/ 32 w 931331"/>
              <a:gd name="T27" fmla="*/ 288 h 3822203"/>
              <a:gd name="T28" fmla="*/ 32 w 931331"/>
              <a:gd name="T29" fmla="*/ 289 h 3822203"/>
              <a:gd name="T30" fmla="*/ 32 w 931331"/>
              <a:gd name="T31" fmla="*/ 291 h 3822203"/>
              <a:gd name="T32" fmla="*/ 32 w 931331"/>
              <a:gd name="T33" fmla="*/ 293 h 3822203"/>
              <a:gd name="T34" fmla="*/ 55 w 931331"/>
              <a:gd name="T35" fmla="*/ 331 h 3822203"/>
              <a:gd name="T36" fmla="*/ 55 w 931331"/>
              <a:gd name="T37" fmla="*/ 331 h 3822203"/>
              <a:gd name="T38" fmla="*/ 55 w 931331"/>
              <a:gd name="T39" fmla="*/ 335 h 3822203"/>
              <a:gd name="T40" fmla="*/ 30 w 931331"/>
              <a:gd name="T41" fmla="*/ 323 h 3822203"/>
              <a:gd name="T42" fmla="*/ 22 w 931331"/>
              <a:gd name="T43" fmla="*/ 278 h 3822203"/>
              <a:gd name="T44" fmla="*/ 22 w 931331"/>
              <a:gd name="T45" fmla="*/ 214 h 3822203"/>
              <a:gd name="T46" fmla="*/ 18 w 931331"/>
              <a:gd name="T47" fmla="*/ 185 h 3822203"/>
              <a:gd name="T48" fmla="*/ 0 w 931331"/>
              <a:gd name="T49" fmla="*/ 172 h 3822203"/>
              <a:gd name="T50" fmla="*/ 0 w 931331"/>
              <a:gd name="T51" fmla="*/ 163 h 3822203"/>
              <a:gd name="T52" fmla="*/ 18 w 931331"/>
              <a:gd name="T53" fmla="*/ 151 h 3822203"/>
              <a:gd name="T54" fmla="*/ 22 w 931331"/>
              <a:gd name="T55" fmla="*/ 122 h 3822203"/>
              <a:gd name="T56" fmla="*/ 22 w 931331"/>
              <a:gd name="T57" fmla="*/ 58 h 3822203"/>
              <a:gd name="T58" fmla="*/ 30 w 931331"/>
              <a:gd name="T59" fmla="*/ 13 h 3822203"/>
              <a:gd name="T60" fmla="*/ 55 w 931331"/>
              <a:gd name="T61" fmla="*/ 0 h 382220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931331"/>
              <a:gd name="T94" fmla="*/ 0 h 3822203"/>
              <a:gd name="T95" fmla="*/ 931331 w 931331"/>
              <a:gd name="T96" fmla="*/ 3822203 h 382220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931331" h="3822203">
                <a:moveTo>
                  <a:pt x="931331" y="0"/>
                </a:moveTo>
                <a:lnTo>
                  <a:pt x="931331" y="43438"/>
                </a:lnTo>
                <a:lnTo>
                  <a:pt x="929692" y="43241"/>
                </a:lnTo>
                <a:cubicBezTo>
                  <a:pt x="720560" y="43241"/>
                  <a:pt x="548753" y="233651"/>
                  <a:pt x="531759" y="477070"/>
                </a:cubicBezTo>
                <a:cubicBezTo>
                  <a:pt x="531001" y="481589"/>
                  <a:pt x="530505" y="486178"/>
                  <a:pt x="530592" y="490864"/>
                </a:cubicBezTo>
                <a:lnTo>
                  <a:pt x="527965" y="521911"/>
                </a:lnTo>
                <a:cubicBezTo>
                  <a:pt x="527965" y="524355"/>
                  <a:pt x="527981" y="526795"/>
                  <a:pt x="528584" y="529223"/>
                </a:cubicBezTo>
                <a:cubicBezTo>
                  <a:pt x="525896" y="549213"/>
                  <a:pt x="525319" y="570030"/>
                  <a:pt x="525319" y="591585"/>
                </a:cubicBezTo>
                <a:lnTo>
                  <a:pt x="525319" y="1420695"/>
                </a:lnTo>
                <a:cubicBezTo>
                  <a:pt x="525319" y="1644311"/>
                  <a:pt x="418363" y="1909396"/>
                  <a:pt x="152419" y="1909396"/>
                </a:cubicBezTo>
                <a:lnTo>
                  <a:pt x="152419" y="1917007"/>
                </a:lnTo>
                <a:cubicBezTo>
                  <a:pt x="411268" y="1917007"/>
                  <a:pt x="525319" y="2180779"/>
                  <a:pt x="525319" y="2401508"/>
                </a:cubicBezTo>
                <a:lnTo>
                  <a:pt x="525319" y="3229831"/>
                </a:lnTo>
                <a:lnTo>
                  <a:pt x="528395" y="3285086"/>
                </a:lnTo>
                <a:lnTo>
                  <a:pt x="527965" y="3290166"/>
                </a:lnTo>
                <a:cubicBezTo>
                  <a:pt x="527965" y="3298449"/>
                  <a:pt x="528142" y="3306682"/>
                  <a:pt x="530049" y="3314794"/>
                </a:cubicBezTo>
                <a:cubicBezTo>
                  <a:pt x="529872" y="3323297"/>
                  <a:pt x="530775" y="3331587"/>
                  <a:pt x="532157" y="3339708"/>
                </a:cubicBezTo>
                <a:cubicBezTo>
                  <a:pt x="550979" y="3580884"/>
                  <a:pt x="721914" y="3768836"/>
                  <a:pt x="929692" y="3768836"/>
                </a:cubicBezTo>
                <a:cubicBezTo>
                  <a:pt x="930239" y="3768836"/>
                  <a:pt x="930786" y="3768835"/>
                  <a:pt x="931331" y="3768639"/>
                </a:cubicBezTo>
                <a:lnTo>
                  <a:pt x="931331" y="3822203"/>
                </a:lnTo>
                <a:cubicBezTo>
                  <a:pt x="739757" y="3822203"/>
                  <a:pt x="598112" y="3773911"/>
                  <a:pt x="507975" y="3678638"/>
                </a:cubicBezTo>
                <a:cubicBezTo>
                  <a:pt x="417575" y="3582577"/>
                  <a:pt x="372901" y="3410141"/>
                  <a:pt x="372901" y="3162642"/>
                </a:cubicBezTo>
                <a:lnTo>
                  <a:pt x="372901" y="2435365"/>
                </a:lnTo>
                <a:cubicBezTo>
                  <a:pt x="372901" y="2299674"/>
                  <a:pt x="350301" y="2189965"/>
                  <a:pt x="304838" y="2105453"/>
                </a:cubicBezTo>
                <a:cubicBezTo>
                  <a:pt x="260163" y="2021204"/>
                  <a:pt x="158200" y="1972649"/>
                  <a:pt x="0" y="1961888"/>
                </a:cubicBezTo>
                <a:lnTo>
                  <a:pt x="0" y="1860316"/>
                </a:lnTo>
                <a:cubicBezTo>
                  <a:pt x="146638" y="1837744"/>
                  <a:pt x="245710" y="1792339"/>
                  <a:pt x="296166" y="1724624"/>
                </a:cubicBezTo>
                <a:cubicBezTo>
                  <a:pt x="347410" y="1657434"/>
                  <a:pt x="372901" y="1544052"/>
                  <a:pt x="372901" y="1386838"/>
                </a:cubicBezTo>
                <a:lnTo>
                  <a:pt x="372901" y="659562"/>
                </a:lnTo>
                <a:cubicBezTo>
                  <a:pt x="372901" y="411275"/>
                  <a:pt x="417575" y="239626"/>
                  <a:pt x="507975" y="143566"/>
                </a:cubicBezTo>
                <a:cubicBezTo>
                  <a:pt x="598112" y="47505"/>
                  <a:pt x="739757" y="0"/>
                  <a:pt x="931331"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endParaRPr lang="zh-CN" altLang="en-US"/>
          </a:p>
        </p:txBody>
      </p:sp>
      <p:sp>
        <p:nvSpPr>
          <p:cNvPr id="43" name="Freeform 5">
            <a:extLst>
              <a:ext uri="{FF2B5EF4-FFF2-40B4-BE49-F238E27FC236}">
                <a16:creationId xmlns:a16="http://schemas.microsoft.com/office/drawing/2014/main" xmlns="" id="{B5B1E2EE-AFCD-45B8-A528-D89113AFCEBB}"/>
              </a:ext>
            </a:extLst>
          </p:cNvPr>
          <p:cNvSpPr>
            <a:spLocks/>
          </p:cNvSpPr>
          <p:nvPr/>
        </p:nvSpPr>
        <p:spPr bwMode="auto">
          <a:xfrm flipH="1">
            <a:off x="6958012" y="4797424"/>
            <a:ext cx="276225" cy="1151855"/>
          </a:xfrm>
          <a:custGeom>
            <a:avLst/>
            <a:gdLst>
              <a:gd name="T0" fmla="*/ 54 w 931331"/>
              <a:gd name="T1" fmla="*/ 0 h 3822203"/>
              <a:gd name="T2" fmla="*/ 54 w 931331"/>
              <a:gd name="T3" fmla="*/ 4 h 3822203"/>
              <a:gd name="T4" fmla="*/ 54 w 931331"/>
              <a:gd name="T5" fmla="*/ 4 h 3822203"/>
              <a:gd name="T6" fmla="*/ 31 w 931331"/>
              <a:gd name="T7" fmla="*/ 42 h 3822203"/>
              <a:gd name="T8" fmla="*/ 31 w 931331"/>
              <a:gd name="T9" fmla="*/ 43 h 3822203"/>
              <a:gd name="T10" fmla="*/ 31 w 931331"/>
              <a:gd name="T11" fmla="*/ 46 h 3822203"/>
              <a:gd name="T12" fmla="*/ 31 w 931331"/>
              <a:gd name="T13" fmla="*/ 46 h 3822203"/>
              <a:gd name="T14" fmla="*/ 30 w 931331"/>
              <a:gd name="T15" fmla="*/ 52 h 3822203"/>
              <a:gd name="T16" fmla="*/ 30 w 931331"/>
              <a:gd name="T17" fmla="*/ 125 h 3822203"/>
              <a:gd name="T18" fmla="*/ 9 w 931331"/>
              <a:gd name="T19" fmla="*/ 168 h 3822203"/>
              <a:gd name="T20" fmla="*/ 9 w 931331"/>
              <a:gd name="T21" fmla="*/ 168 h 3822203"/>
              <a:gd name="T22" fmla="*/ 30 w 931331"/>
              <a:gd name="T23" fmla="*/ 211 h 3822203"/>
              <a:gd name="T24" fmla="*/ 30 w 931331"/>
              <a:gd name="T25" fmla="*/ 283 h 3822203"/>
              <a:gd name="T26" fmla="*/ 31 w 931331"/>
              <a:gd name="T27" fmla="*/ 288 h 3822203"/>
              <a:gd name="T28" fmla="*/ 31 w 931331"/>
              <a:gd name="T29" fmla="*/ 289 h 3822203"/>
              <a:gd name="T30" fmla="*/ 31 w 931331"/>
              <a:gd name="T31" fmla="*/ 291 h 3822203"/>
              <a:gd name="T32" fmla="*/ 31 w 931331"/>
              <a:gd name="T33" fmla="*/ 293 h 3822203"/>
              <a:gd name="T34" fmla="*/ 54 w 931331"/>
              <a:gd name="T35" fmla="*/ 331 h 3822203"/>
              <a:gd name="T36" fmla="*/ 54 w 931331"/>
              <a:gd name="T37" fmla="*/ 331 h 3822203"/>
              <a:gd name="T38" fmla="*/ 54 w 931331"/>
              <a:gd name="T39" fmla="*/ 335 h 3822203"/>
              <a:gd name="T40" fmla="*/ 29 w 931331"/>
              <a:gd name="T41" fmla="*/ 323 h 3822203"/>
              <a:gd name="T42" fmla="*/ 22 w 931331"/>
              <a:gd name="T43" fmla="*/ 278 h 3822203"/>
              <a:gd name="T44" fmla="*/ 22 w 931331"/>
              <a:gd name="T45" fmla="*/ 214 h 3822203"/>
              <a:gd name="T46" fmla="*/ 18 w 931331"/>
              <a:gd name="T47" fmla="*/ 185 h 3822203"/>
              <a:gd name="T48" fmla="*/ 0 w 931331"/>
              <a:gd name="T49" fmla="*/ 172 h 3822203"/>
              <a:gd name="T50" fmla="*/ 0 w 931331"/>
              <a:gd name="T51" fmla="*/ 163 h 3822203"/>
              <a:gd name="T52" fmla="*/ 17 w 931331"/>
              <a:gd name="T53" fmla="*/ 151 h 3822203"/>
              <a:gd name="T54" fmla="*/ 22 w 931331"/>
              <a:gd name="T55" fmla="*/ 122 h 3822203"/>
              <a:gd name="T56" fmla="*/ 22 w 931331"/>
              <a:gd name="T57" fmla="*/ 58 h 3822203"/>
              <a:gd name="T58" fmla="*/ 29 w 931331"/>
              <a:gd name="T59" fmla="*/ 13 h 3822203"/>
              <a:gd name="T60" fmla="*/ 54 w 931331"/>
              <a:gd name="T61" fmla="*/ 0 h 382220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931331"/>
              <a:gd name="T94" fmla="*/ 0 h 3822203"/>
              <a:gd name="T95" fmla="*/ 931331 w 931331"/>
              <a:gd name="T96" fmla="*/ 3822203 h 382220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931331" h="3822203">
                <a:moveTo>
                  <a:pt x="931331" y="0"/>
                </a:moveTo>
                <a:lnTo>
                  <a:pt x="931331" y="43438"/>
                </a:lnTo>
                <a:lnTo>
                  <a:pt x="929692" y="43241"/>
                </a:lnTo>
                <a:cubicBezTo>
                  <a:pt x="720560" y="43241"/>
                  <a:pt x="548753" y="233651"/>
                  <a:pt x="531759" y="477070"/>
                </a:cubicBezTo>
                <a:cubicBezTo>
                  <a:pt x="531001" y="481589"/>
                  <a:pt x="530505" y="486178"/>
                  <a:pt x="530592" y="490864"/>
                </a:cubicBezTo>
                <a:lnTo>
                  <a:pt x="527965" y="521911"/>
                </a:lnTo>
                <a:cubicBezTo>
                  <a:pt x="527965" y="524355"/>
                  <a:pt x="527981" y="526795"/>
                  <a:pt x="528584" y="529223"/>
                </a:cubicBezTo>
                <a:cubicBezTo>
                  <a:pt x="525896" y="549213"/>
                  <a:pt x="525319" y="570030"/>
                  <a:pt x="525319" y="591585"/>
                </a:cubicBezTo>
                <a:lnTo>
                  <a:pt x="525319" y="1420695"/>
                </a:lnTo>
                <a:cubicBezTo>
                  <a:pt x="525319" y="1644311"/>
                  <a:pt x="418363" y="1909396"/>
                  <a:pt x="152419" y="1909396"/>
                </a:cubicBezTo>
                <a:lnTo>
                  <a:pt x="152419" y="1917007"/>
                </a:lnTo>
                <a:cubicBezTo>
                  <a:pt x="411268" y="1917007"/>
                  <a:pt x="525319" y="2180779"/>
                  <a:pt x="525319" y="2401508"/>
                </a:cubicBezTo>
                <a:lnTo>
                  <a:pt x="525319" y="3229831"/>
                </a:lnTo>
                <a:lnTo>
                  <a:pt x="528395" y="3285086"/>
                </a:lnTo>
                <a:lnTo>
                  <a:pt x="527965" y="3290166"/>
                </a:lnTo>
                <a:cubicBezTo>
                  <a:pt x="527965" y="3298449"/>
                  <a:pt x="528142" y="3306682"/>
                  <a:pt x="530049" y="3314794"/>
                </a:cubicBezTo>
                <a:cubicBezTo>
                  <a:pt x="529872" y="3323297"/>
                  <a:pt x="530775" y="3331587"/>
                  <a:pt x="532157" y="3339708"/>
                </a:cubicBezTo>
                <a:cubicBezTo>
                  <a:pt x="550979" y="3580884"/>
                  <a:pt x="721914" y="3768836"/>
                  <a:pt x="929692" y="3768836"/>
                </a:cubicBezTo>
                <a:cubicBezTo>
                  <a:pt x="930239" y="3768836"/>
                  <a:pt x="930786" y="3768835"/>
                  <a:pt x="931331" y="3768639"/>
                </a:cubicBezTo>
                <a:lnTo>
                  <a:pt x="931331" y="3822203"/>
                </a:lnTo>
                <a:cubicBezTo>
                  <a:pt x="739757" y="3822203"/>
                  <a:pt x="598112" y="3773911"/>
                  <a:pt x="507975" y="3678638"/>
                </a:cubicBezTo>
                <a:cubicBezTo>
                  <a:pt x="417575" y="3582577"/>
                  <a:pt x="372901" y="3410141"/>
                  <a:pt x="372901" y="3162642"/>
                </a:cubicBezTo>
                <a:lnTo>
                  <a:pt x="372901" y="2435365"/>
                </a:lnTo>
                <a:cubicBezTo>
                  <a:pt x="372901" y="2299674"/>
                  <a:pt x="350301" y="2189965"/>
                  <a:pt x="304838" y="2105453"/>
                </a:cubicBezTo>
                <a:cubicBezTo>
                  <a:pt x="260163" y="2021204"/>
                  <a:pt x="158200" y="1972649"/>
                  <a:pt x="0" y="1961888"/>
                </a:cubicBezTo>
                <a:lnTo>
                  <a:pt x="0" y="1860316"/>
                </a:lnTo>
                <a:cubicBezTo>
                  <a:pt x="146638" y="1837744"/>
                  <a:pt x="245710" y="1792339"/>
                  <a:pt x="296166" y="1724624"/>
                </a:cubicBezTo>
                <a:cubicBezTo>
                  <a:pt x="347410" y="1657434"/>
                  <a:pt x="372901" y="1544052"/>
                  <a:pt x="372901" y="1386838"/>
                </a:cubicBezTo>
                <a:lnTo>
                  <a:pt x="372901" y="659562"/>
                </a:lnTo>
                <a:cubicBezTo>
                  <a:pt x="372901" y="411275"/>
                  <a:pt x="417575" y="239626"/>
                  <a:pt x="507975" y="143566"/>
                </a:cubicBezTo>
                <a:cubicBezTo>
                  <a:pt x="598112" y="47505"/>
                  <a:pt x="739757" y="0"/>
                  <a:pt x="931331"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endParaRPr lang="zh-CN" altLang="en-US"/>
          </a:p>
        </p:txBody>
      </p:sp>
      <p:sp>
        <p:nvSpPr>
          <p:cNvPr id="44" name="TextBox 43">
            <a:extLst>
              <a:ext uri="{FF2B5EF4-FFF2-40B4-BE49-F238E27FC236}">
                <a16:creationId xmlns:a16="http://schemas.microsoft.com/office/drawing/2014/main" xmlns="" id="{4664AB93-9138-4C65-ADB3-F47793B56992}"/>
              </a:ext>
            </a:extLst>
          </p:cNvPr>
          <p:cNvSpPr txBox="1">
            <a:spLocks noChangeArrowheads="1"/>
          </p:cNvSpPr>
          <p:nvPr/>
        </p:nvSpPr>
        <p:spPr bwMode="auto">
          <a:xfrm>
            <a:off x="1654175" y="7632700"/>
            <a:ext cx="815909" cy="338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1109" tIns="30555" rIns="61109" bIns="30555">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a:t>延迟符</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500" fill="hold"/>
                                        <p:tgtEl>
                                          <p:spTgt spid="3"/>
                                        </p:tgtEl>
                                        <p:attrNameLst>
                                          <p:attrName>ppt_x</p:attrName>
                                        </p:attrNameLst>
                                      </p:cBhvr>
                                      <p:tavLst>
                                        <p:tav tm="0">
                                          <p:val>
                                            <p:strVal val="1+#ppt_w/2"/>
                                          </p:val>
                                        </p:tav>
                                        <p:tav tm="100000">
                                          <p:val>
                                            <p:strVal val="#ppt_x"/>
                                          </p:val>
                                        </p:tav>
                                      </p:tavLst>
                                    </p:anim>
                                    <p:anim calcmode="lin" valueType="num">
                                      <p:cBhvr additive="base">
                                        <p:cTn id="8" dur="1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3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500" fill="hold"/>
                                        <p:tgtEl>
                                          <p:spTgt spid="6"/>
                                        </p:tgtEl>
                                        <p:attrNameLst>
                                          <p:attrName>ppt_x</p:attrName>
                                        </p:attrNameLst>
                                      </p:cBhvr>
                                      <p:tavLst>
                                        <p:tav tm="0">
                                          <p:val>
                                            <p:strVal val="1+#ppt_w/2"/>
                                          </p:val>
                                        </p:tav>
                                        <p:tav tm="100000">
                                          <p:val>
                                            <p:strVal val="#ppt_x"/>
                                          </p:val>
                                        </p:tav>
                                      </p:tavLst>
                                    </p:anim>
                                    <p:anim calcmode="lin" valueType="num">
                                      <p:cBhvr additive="base">
                                        <p:cTn id="12" dur="1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60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1500" fill="hold"/>
                                        <p:tgtEl>
                                          <p:spTgt spid="9"/>
                                        </p:tgtEl>
                                        <p:attrNameLst>
                                          <p:attrName>ppt_x</p:attrName>
                                        </p:attrNameLst>
                                      </p:cBhvr>
                                      <p:tavLst>
                                        <p:tav tm="0">
                                          <p:val>
                                            <p:strVal val="1+#ppt_w/2"/>
                                          </p:val>
                                        </p:tav>
                                        <p:tav tm="100000">
                                          <p:val>
                                            <p:strVal val="#ppt_x"/>
                                          </p:val>
                                        </p:tav>
                                      </p:tavLst>
                                    </p:anim>
                                    <p:anim calcmode="lin" valueType="num">
                                      <p:cBhvr additive="base">
                                        <p:cTn id="16" dur="1500" fill="hold"/>
                                        <p:tgtEl>
                                          <p:spTgt spid="9"/>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90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1500" fill="hold"/>
                                        <p:tgtEl>
                                          <p:spTgt spid="12"/>
                                        </p:tgtEl>
                                        <p:attrNameLst>
                                          <p:attrName>ppt_x</p:attrName>
                                        </p:attrNameLst>
                                      </p:cBhvr>
                                      <p:tavLst>
                                        <p:tav tm="0">
                                          <p:val>
                                            <p:strVal val="1+#ppt_w/2"/>
                                          </p:val>
                                        </p:tav>
                                        <p:tav tm="100000">
                                          <p:val>
                                            <p:strVal val="#ppt_x"/>
                                          </p:val>
                                        </p:tav>
                                      </p:tavLst>
                                    </p:anim>
                                    <p:anim calcmode="lin" valueType="num">
                                      <p:cBhvr additive="base">
                                        <p:cTn id="20" dur="1500" fill="hold"/>
                                        <p:tgtEl>
                                          <p:spTgt spid="12"/>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1500"/>
                            </p:stCondLst>
                            <p:childTnLst>
                              <p:par>
                                <p:cTn id="22" presetID="12" presetClass="entr" presetSubtype="8"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p:tgtEl>
                                          <p:spTgt spid="15"/>
                                        </p:tgtEl>
                                        <p:attrNameLst>
                                          <p:attrName>ppt_x</p:attrName>
                                        </p:attrNameLst>
                                      </p:cBhvr>
                                      <p:tavLst>
                                        <p:tav tm="0">
                                          <p:val>
                                            <p:strVal val="#ppt_x-#ppt_w*1.125000"/>
                                          </p:val>
                                        </p:tav>
                                        <p:tav tm="100000">
                                          <p:val>
                                            <p:strVal val="#ppt_x"/>
                                          </p:val>
                                        </p:tav>
                                      </p:tavLst>
                                    </p:anim>
                                    <p:animEffect transition="in" filter="wipe(right)">
                                      <p:cBhvr>
                                        <p:cTn id="25" dur="500"/>
                                        <p:tgtEl>
                                          <p:spTgt spid="15"/>
                                        </p:tgtEl>
                                      </p:cBhvr>
                                    </p:animEffect>
                                  </p:childTnLst>
                                </p:cTn>
                              </p:par>
                              <p:par>
                                <p:cTn id="26" presetID="12" presetClass="entr" presetSubtype="8" fill="hold" grpId="0" nodeType="withEffect">
                                  <p:stCondLst>
                                    <p:cond delay="200"/>
                                  </p:stCondLst>
                                  <p:childTnLst>
                                    <p:set>
                                      <p:cBhvr>
                                        <p:cTn id="27" dur="1" fill="hold">
                                          <p:stCondLst>
                                            <p:cond delay="0"/>
                                          </p:stCondLst>
                                        </p:cTn>
                                        <p:tgtEl>
                                          <p:spTgt spid="16"/>
                                        </p:tgtEl>
                                        <p:attrNameLst>
                                          <p:attrName>style.visibility</p:attrName>
                                        </p:attrNameLst>
                                      </p:cBhvr>
                                      <p:to>
                                        <p:strVal val="visible"/>
                                      </p:to>
                                    </p:set>
                                    <p:anim calcmode="lin" valueType="num">
                                      <p:cBhvr additive="base">
                                        <p:cTn id="28" dur="500"/>
                                        <p:tgtEl>
                                          <p:spTgt spid="16"/>
                                        </p:tgtEl>
                                        <p:attrNameLst>
                                          <p:attrName>ppt_x</p:attrName>
                                        </p:attrNameLst>
                                      </p:cBhvr>
                                      <p:tavLst>
                                        <p:tav tm="0">
                                          <p:val>
                                            <p:strVal val="#ppt_x-#ppt_w*1.125000"/>
                                          </p:val>
                                        </p:tav>
                                        <p:tav tm="100000">
                                          <p:val>
                                            <p:strVal val="#ppt_x"/>
                                          </p:val>
                                        </p:tav>
                                      </p:tavLst>
                                    </p:anim>
                                    <p:animEffect transition="in" filter="wipe(right)">
                                      <p:cBhvr>
                                        <p:cTn id="29" dur="500"/>
                                        <p:tgtEl>
                                          <p:spTgt spid="16"/>
                                        </p:tgtEl>
                                      </p:cBhvr>
                                    </p:animEffect>
                                  </p:childTnLst>
                                </p:cTn>
                              </p:par>
                              <p:par>
                                <p:cTn id="30" presetID="12" presetClass="entr" presetSubtype="8" fill="hold" grpId="0" nodeType="withEffect">
                                  <p:stCondLst>
                                    <p:cond delay="40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p:tgtEl>
                                          <p:spTgt spid="17"/>
                                        </p:tgtEl>
                                        <p:attrNameLst>
                                          <p:attrName>ppt_x</p:attrName>
                                        </p:attrNameLst>
                                      </p:cBhvr>
                                      <p:tavLst>
                                        <p:tav tm="0">
                                          <p:val>
                                            <p:strVal val="#ppt_x-#ppt_w*1.125000"/>
                                          </p:val>
                                        </p:tav>
                                        <p:tav tm="100000">
                                          <p:val>
                                            <p:strVal val="#ppt_x"/>
                                          </p:val>
                                        </p:tav>
                                      </p:tavLst>
                                    </p:anim>
                                    <p:animEffect transition="in" filter="wipe(right)">
                                      <p:cBhvr>
                                        <p:cTn id="33" dur="500"/>
                                        <p:tgtEl>
                                          <p:spTgt spid="17"/>
                                        </p:tgtEl>
                                      </p:cBhvr>
                                    </p:animEffect>
                                  </p:childTnLst>
                                </p:cTn>
                              </p:par>
                              <p:par>
                                <p:cTn id="34" presetID="12" presetClass="entr" presetSubtype="8" fill="hold" grpId="0" nodeType="withEffect">
                                  <p:stCondLst>
                                    <p:cond delay="60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500"/>
                                        <p:tgtEl>
                                          <p:spTgt spid="18"/>
                                        </p:tgtEl>
                                        <p:attrNameLst>
                                          <p:attrName>ppt_x</p:attrName>
                                        </p:attrNameLst>
                                      </p:cBhvr>
                                      <p:tavLst>
                                        <p:tav tm="0">
                                          <p:val>
                                            <p:strVal val="#ppt_x-#ppt_w*1.125000"/>
                                          </p:val>
                                        </p:tav>
                                        <p:tav tm="100000">
                                          <p:val>
                                            <p:strVal val="#ppt_x"/>
                                          </p:val>
                                        </p:tav>
                                      </p:tavLst>
                                    </p:anim>
                                    <p:animEffect transition="in" filter="wipe(right)">
                                      <p:cBhvr>
                                        <p:cTn id="37" dur="500"/>
                                        <p:tgtEl>
                                          <p:spTgt spid="18"/>
                                        </p:tgtEl>
                                      </p:cBhvr>
                                    </p:animEffect>
                                  </p:childTnLst>
                                </p:cTn>
                              </p:par>
                            </p:childTnLst>
                          </p:cTn>
                        </p:par>
                        <p:par>
                          <p:cTn id="38" fill="hold" nodeType="afterGroup">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p:cTn id="41" dur="500" fill="hold"/>
                                        <p:tgtEl>
                                          <p:spTgt spid="19"/>
                                        </p:tgtEl>
                                        <p:attrNameLst>
                                          <p:attrName>ppt_w</p:attrName>
                                        </p:attrNameLst>
                                      </p:cBhvr>
                                      <p:tavLst>
                                        <p:tav tm="0">
                                          <p:val>
                                            <p:fltVal val="0"/>
                                          </p:val>
                                        </p:tav>
                                        <p:tav tm="100000">
                                          <p:val>
                                            <p:strVal val="#ppt_w"/>
                                          </p:val>
                                        </p:tav>
                                      </p:tavLst>
                                    </p:anim>
                                    <p:anim calcmode="lin" valueType="num">
                                      <p:cBhvr>
                                        <p:cTn id="42" dur="500" fill="hold"/>
                                        <p:tgtEl>
                                          <p:spTgt spid="19"/>
                                        </p:tgtEl>
                                        <p:attrNameLst>
                                          <p:attrName>ppt_h</p:attrName>
                                        </p:attrNameLst>
                                      </p:cBhvr>
                                      <p:tavLst>
                                        <p:tav tm="0">
                                          <p:val>
                                            <p:fltVal val="0"/>
                                          </p:val>
                                        </p:tav>
                                        <p:tav tm="100000">
                                          <p:val>
                                            <p:strVal val="#ppt_h"/>
                                          </p:val>
                                        </p:tav>
                                      </p:tavLst>
                                    </p:anim>
                                    <p:animEffect transition="in" filter="fade">
                                      <p:cBhvr>
                                        <p:cTn id="43" dur="500"/>
                                        <p:tgtEl>
                                          <p:spTgt spid="19"/>
                                        </p:tgtEl>
                                      </p:cBhvr>
                                    </p:animEffect>
                                  </p:childTnLst>
                                </p:cTn>
                              </p:par>
                              <p:par>
                                <p:cTn id="44" presetID="53" presetClass="entr" presetSubtype="16" fill="hold" grpId="0" nodeType="withEffect">
                                  <p:stCondLst>
                                    <p:cond delay="40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53" presetClass="entr" presetSubtype="16" fill="hold" grpId="0" nodeType="withEffect">
                                  <p:stCondLst>
                                    <p:cond delay="20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par>
                                <p:cTn id="59" presetID="53" presetClass="entr" presetSubtype="16" fill="hold" grpId="0" nodeType="withEffect">
                                  <p:stCondLst>
                                    <p:cond delay="400"/>
                                  </p:stCondLst>
                                  <p:childTnLst>
                                    <p:set>
                                      <p:cBhvr>
                                        <p:cTn id="60" dur="1" fill="hold">
                                          <p:stCondLst>
                                            <p:cond delay="0"/>
                                          </p:stCondLst>
                                        </p:cTn>
                                        <p:tgtEl>
                                          <p:spTgt spid="23"/>
                                        </p:tgtEl>
                                        <p:attrNameLst>
                                          <p:attrName>style.visibility</p:attrName>
                                        </p:attrNameLst>
                                      </p:cBhvr>
                                      <p:to>
                                        <p:strVal val="visible"/>
                                      </p:to>
                                    </p:set>
                                    <p:anim calcmode="lin" valueType="num">
                                      <p:cBhvr>
                                        <p:cTn id="61" dur="500" fill="hold"/>
                                        <p:tgtEl>
                                          <p:spTgt spid="23"/>
                                        </p:tgtEl>
                                        <p:attrNameLst>
                                          <p:attrName>ppt_w</p:attrName>
                                        </p:attrNameLst>
                                      </p:cBhvr>
                                      <p:tavLst>
                                        <p:tav tm="0">
                                          <p:val>
                                            <p:fltVal val="0"/>
                                          </p:val>
                                        </p:tav>
                                        <p:tav tm="100000">
                                          <p:val>
                                            <p:strVal val="#ppt_w"/>
                                          </p:val>
                                        </p:tav>
                                      </p:tavLst>
                                    </p:anim>
                                    <p:anim calcmode="lin" valueType="num">
                                      <p:cBhvr>
                                        <p:cTn id="62" dur="500" fill="hold"/>
                                        <p:tgtEl>
                                          <p:spTgt spid="23"/>
                                        </p:tgtEl>
                                        <p:attrNameLst>
                                          <p:attrName>ppt_h</p:attrName>
                                        </p:attrNameLst>
                                      </p:cBhvr>
                                      <p:tavLst>
                                        <p:tav tm="0">
                                          <p:val>
                                            <p:fltVal val="0"/>
                                          </p:val>
                                        </p:tav>
                                        <p:tav tm="100000">
                                          <p:val>
                                            <p:strVal val="#ppt_h"/>
                                          </p:val>
                                        </p:tav>
                                      </p:tavLst>
                                    </p:anim>
                                    <p:animEffect transition="in" filter="fade">
                                      <p:cBhvr>
                                        <p:cTn id="63" dur="500"/>
                                        <p:tgtEl>
                                          <p:spTgt spid="23"/>
                                        </p:tgtEl>
                                      </p:cBhvr>
                                    </p:animEffect>
                                  </p:childTnLst>
                                </p:cTn>
                              </p:par>
                              <p:par>
                                <p:cTn id="64" presetID="53" presetClass="entr" presetSubtype="16" fill="hold" grpId="0" nodeType="withEffect">
                                  <p:stCondLst>
                                    <p:cond delay="200"/>
                                  </p:stCondLst>
                                  <p:childTnLst>
                                    <p:set>
                                      <p:cBhvr>
                                        <p:cTn id="65" dur="1" fill="hold">
                                          <p:stCondLst>
                                            <p:cond delay="0"/>
                                          </p:stCondLst>
                                        </p:cTn>
                                        <p:tgtEl>
                                          <p:spTgt spid="24"/>
                                        </p:tgtEl>
                                        <p:attrNameLst>
                                          <p:attrName>style.visibility</p:attrName>
                                        </p:attrNameLst>
                                      </p:cBhvr>
                                      <p:to>
                                        <p:strVal val="visible"/>
                                      </p:to>
                                    </p:set>
                                    <p:anim calcmode="lin" valueType="num">
                                      <p:cBhvr>
                                        <p:cTn id="66" dur="500" fill="hold"/>
                                        <p:tgtEl>
                                          <p:spTgt spid="24"/>
                                        </p:tgtEl>
                                        <p:attrNameLst>
                                          <p:attrName>ppt_w</p:attrName>
                                        </p:attrNameLst>
                                      </p:cBhvr>
                                      <p:tavLst>
                                        <p:tav tm="0">
                                          <p:val>
                                            <p:fltVal val="0"/>
                                          </p:val>
                                        </p:tav>
                                        <p:tav tm="100000">
                                          <p:val>
                                            <p:strVal val="#ppt_w"/>
                                          </p:val>
                                        </p:tav>
                                      </p:tavLst>
                                    </p:anim>
                                    <p:anim calcmode="lin" valueType="num">
                                      <p:cBhvr>
                                        <p:cTn id="67" dur="500" fill="hold"/>
                                        <p:tgtEl>
                                          <p:spTgt spid="24"/>
                                        </p:tgtEl>
                                        <p:attrNameLst>
                                          <p:attrName>ppt_h</p:attrName>
                                        </p:attrNameLst>
                                      </p:cBhvr>
                                      <p:tavLst>
                                        <p:tav tm="0">
                                          <p:val>
                                            <p:fltVal val="0"/>
                                          </p:val>
                                        </p:tav>
                                        <p:tav tm="100000">
                                          <p:val>
                                            <p:strVal val="#ppt_h"/>
                                          </p:val>
                                        </p:tav>
                                      </p:tavLst>
                                    </p:anim>
                                    <p:animEffect transition="in" filter="fade">
                                      <p:cBhvr>
                                        <p:cTn id="68" dur="500"/>
                                        <p:tgtEl>
                                          <p:spTgt spid="24"/>
                                        </p:tgtEl>
                                      </p:cBhvr>
                                    </p:animEffect>
                                  </p:childTnLst>
                                </p:cTn>
                              </p:par>
                              <p:par>
                                <p:cTn id="69" presetID="53" presetClass="entr" presetSubtype="16" fill="hold" grpId="0" nodeType="withEffect">
                                  <p:stCondLst>
                                    <p:cond delay="200"/>
                                  </p:stCondLst>
                                  <p:childTnLst>
                                    <p:set>
                                      <p:cBhvr>
                                        <p:cTn id="70" dur="1" fill="hold">
                                          <p:stCondLst>
                                            <p:cond delay="0"/>
                                          </p:stCondLst>
                                        </p:cTn>
                                        <p:tgtEl>
                                          <p:spTgt spid="25"/>
                                        </p:tgtEl>
                                        <p:attrNameLst>
                                          <p:attrName>style.visibility</p:attrName>
                                        </p:attrNameLst>
                                      </p:cBhvr>
                                      <p:to>
                                        <p:strVal val="visible"/>
                                      </p:to>
                                    </p:set>
                                    <p:anim calcmode="lin" valueType="num">
                                      <p:cBhvr>
                                        <p:cTn id="71" dur="500" fill="hold"/>
                                        <p:tgtEl>
                                          <p:spTgt spid="25"/>
                                        </p:tgtEl>
                                        <p:attrNameLst>
                                          <p:attrName>ppt_w</p:attrName>
                                        </p:attrNameLst>
                                      </p:cBhvr>
                                      <p:tavLst>
                                        <p:tav tm="0">
                                          <p:val>
                                            <p:fltVal val="0"/>
                                          </p:val>
                                        </p:tav>
                                        <p:tav tm="100000">
                                          <p:val>
                                            <p:strVal val="#ppt_w"/>
                                          </p:val>
                                        </p:tav>
                                      </p:tavLst>
                                    </p:anim>
                                    <p:anim calcmode="lin" valueType="num">
                                      <p:cBhvr>
                                        <p:cTn id="72" dur="500" fill="hold"/>
                                        <p:tgtEl>
                                          <p:spTgt spid="25"/>
                                        </p:tgtEl>
                                        <p:attrNameLst>
                                          <p:attrName>ppt_h</p:attrName>
                                        </p:attrNameLst>
                                      </p:cBhvr>
                                      <p:tavLst>
                                        <p:tav tm="0">
                                          <p:val>
                                            <p:fltVal val="0"/>
                                          </p:val>
                                        </p:tav>
                                        <p:tav tm="100000">
                                          <p:val>
                                            <p:strVal val="#ppt_h"/>
                                          </p:val>
                                        </p:tav>
                                      </p:tavLst>
                                    </p:anim>
                                    <p:animEffect transition="in" filter="fade">
                                      <p:cBhvr>
                                        <p:cTn id="73" dur="500"/>
                                        <p:tgtEl>
                                          <p:spTgt spid="2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 calcmode="lin" valueType="num">
                                      <p:cBhvr>
                                        <p:cTn id="76" dur="500" fill="hold"/>
                                        <p:tgtEl>
                                          <p:spTgt spid="26"/>
                                        </p:tgtEl>
                                        <p:attrNameLst>
                                          <p:attrName>ppt_w</p:attrName>
                                        </p:attrNameLst>
                                      </p:cBhvr>
                                      <p:tavLst>
                                        <p:tav tm="0">
                                          <p:val>
                                            <p:fltVal val="0"/>
                                          </p:val>
                                        </p:tav>
                                        <p:tav tm="100000">
                                          <p:val>
                                            <p:strVal val="#ppt_w"/>
                                          </p:val>
                                        </p:tav>
                                      </p:tavLst>
                                    </p:anim>
                                    <p:anim calcmode="lin" valueType="num">
                                      <p:cBhvr>
                                        <p:cTn id="77" dur="500" fill="hold"/>
                                        <p:tgtEl>
                                          <p:spTgt spid="26"/>
                                        </p:tgtEl>
                                        <p:attrNameLst>
                                          <p:attrName>ppt_h</p:attrName>
                                        </p:attrNameLst>
                                      </p:cBhvr>
                                      <p:tavLst>
                                        <p:tav tm="0">
                                          <p:val>
                                            <p:fltVal val="0"/>
                                          </p:val>
                                        </p:tav>
                                        <p:tav tm="100000">
                                          <p:val>
                                            <p:strVal val="#ppt_h"/>
                                          </p:val>
                                        </p:tav>
                                      </p:tavLst>
                                    </p:anim>
                                    <p:animEffect transition="in" filter="fade">
                                      <p:cBhvr>
                                        <p:cTn id="78" dur="500"/>
                                        <p:tgtEl>
                                          <p:spTgt spid="26"/>
                                        </p:tgtEl>
                                      </p:cBhvr>
                                    </p:animEffect>
                                  </p:childTnLst>
                                </p:cTn>
                              </p:par>
                              <p:par>
                                <p:cTn id="79" presetID="53" presetClass="entr" presetSubtype="16" fill="hold" grpId="0" nodeType="withEffect">
                                  <p:stCondLst>
                                    <p:cond delay="400"/>
                                  </p:stCondLst>
                                  <p:childTnLst>
                                    <p:set>
                                      <p:cBhvr>
                                        <p:cTn id="80" dur="1" fill="hold">
                                          <p:stCondLst>
                                            <p:cond delay="0"/>
                                          </p:stCondLst>
                                        </p:cTn>
                                        <p:tgtEl>
                                          <p:spTgt spid="27"/>
                                        </p:tgtEl>
                                        <p:attrNameLst>
                                          <p:attrName>style.visibility</p:attrName>
                                        </p:attrNameLst>
                                      </p:cBhvr>
                                      <p:to>
                                        <p:strVal val="visible"/>
                                      </p:to>
                                    </p:set>
                                    <p:anim calcmode="lin" valueType="num">
                                      <p:cBhvr>
                                        <p:cTn id="81" dur="500" fill="hold"/>
                                        <p:tgtEl>
                                          <p:spTgt spid="27"/>
                                        </p:tgtEl>
                                        <p:attrNameLst>
                                          <p:attrName>ppt_w</p:attrName>
                                        </p:attrNameLst>
                                      </p:cBhvr>
                                      <p:tavLst>
                                        <p:tav tm="0">
                                          <p:val>
                                            <p:fltVal val="0"/>
                                          </p:val>
                                        </p:tav>
                                        <p:tav tm="100000">
                                          <p:val>
                                            <p:strVal val="#ppt_w"/>
                                          </p:val>
                                        </p:tav>
                                      </p:tavLst>
                                    </p:anim>
                                    <p:anim calcmode="lin" valueType="num">
                                      <p:cBhvr>
                                        <p:cTn id="82" dur="500" fill="hold"/>
                                        <p:tgtEl>
                                          <p:spTgt spid="27"/>
                                        </p:tgtEl>
                                        <p:attrNameLst>
                                          <p:attrName>ppt_h</p:attrName>
                                        </p:attrNameLst>
                                      </p:cBhvr>
                                      <p:tavLst>
                                        <p:tav tm="0">
                                          <p:val>
                                            <p:fltVal val="0"/>
                                          </p:val>
                                        </p:tav>
                                        <p:tav tm="100000">
                                          <p:val>
                                            <p:strVal val="#ppt_h"/>
                                          </p:val>
                                        </p:tav>
                                      </p:tavLst>
                                    </p:anim>
                                    <p:animEffect transition="in" filter="fade">
                                      <p:cBhvr>
                                        <p:cTn id="83" dur="500"/>
                                        <p:tgtEl>
                                          <p:spTgt spid="27"/>
                                        </p:tgtEl>
                                      </p:cBhvr>
                                    </p:animEffect>
                                  </p:childTnLst>
                                </p:cTn>
                              </p:par>
                              <p:par>
                                <p:cTn id="84" presetID="53" presetClass="entr" presetSubtype="16" fill="hold" grpId="0" nodeType="withEffect">
                                  <p:stCondLst>
                                    <p:cond delay="200"/>
                                  </p:stCondLst>
                                  <p:childTnLst>
                                    <p:set>
                                      <p:cBhvr>
                                        <p:cTn id="85" dur="1" fill="hold">
                                          <p:stCondLst>
                                            <p:cond delay="0"/>
                                          </p:stCondLst>
                                        </p:cTn>
                                        <p:tgtEl>
                                          <p:spTgt spid="28"/>
                                        </p:tgtEl>
                                        <p:attrNameLst>
                                          <p:attrName>style.visibility</p:attrName>
                                        </p:attrNameLst>
                                      </p:cBhvr>
                                      <p:to>
                                        <p:strVal val="visible"/>
                                      </p:to>
                                    </p:set>
                                    <p:anim calcmode="lin" valueType="num">
                                      <p:cBhvr>
                                        <p:cTn id="86" dur="500" fill="hold"/>
                                        <p:tgtEl>
                                          <p:spTgt spid="28"/>
                                        </p:tgtEl>
                                        <p:attrNameLst>
                                          <p:attrName>ppt_w</p:attrName>
                                        </p:attrNameLst>
                                      </p:cBhvr>
                                      <p:tavLst>
                                        <p:tav tm="0">
                                          <p:val>
                                            <p:fltVal val="0"/>
                                          </p:val>
                                        </p:tav>
                                        <p:tav tm="100000">
                                          <p:val>
                                            <p:strVal val="#ppt_w"/>
                                          </p:val>
                                        </p:tav>
                                      </p:tavLst>
                                    </p:anim>
                                    <p:anim calcmode="lin" valueType="num">
                                      <p:cBhvr>
                                        <p:cTn id="87" dur="500" fill="hold"/>
                                        <p:tgtEl>
                                          <p:spTgt spid="28"/>
                                        </p:tgtEl>
                                        <p:attrNameLst>
                                          <p:attrName>ppt_h</p:attrName>
                                        </p:attrNameLst>
                                      </p:cBhvr>
                                      <p:tavLst>
                                        <p:tav tm="0">
                                          <p:val>
                                            <p:fltVal val="0"/>
                                          </p:val>
                                        </p:tav>
                                        <p:tav tm="100000">
                                          <p:val>
                                            <p:strVal val="#ppt_h"/>
                                          </p:val>
                                        </p:tav>
                                      </p:tavLst>
                                    </p:anim>
                                    <p:animEffect transition="in" filter="fade">
                                      <p:cBhvr>
                                        <p:cTn id="88" dur="500"/>
                                        <p:tgtEl>
                                          <p:spTgt spid="2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p:cTn id="91" dur="500" fill="hold"/>
                                        <p:tgtEl>
                                          <p:spTgt spid="29"/>
                                        </p:tgtEl>
                                        <p:attrNameLst>
                                          <p:attrName>ppt_w</p:attrName>
                                        </p:attrNameLst>
                                      </p:cBhvr>
                                      <p:tavLst>
                                        <p:tav tm="0">
                                          <p:val>
                                            <p:fltVal val="0"/>
                                          </p:val>
                                        </p:tav>
                                        <p:tav tm="100000">
                                          <p:val>
                                            <p:strVal val="#ppt_w"/>
                                          </p:val>
                                        </p:tav>
                                      </p:tavLst>
                                    </p:anim>
                                    <p:anim calcmode="lin" valueType="num">
                                      <p:cBhvr>
                                        <p:cTn id="92" dur="500" fill="hold"/>
                                        <p:tgtEl>
                                          <p:spTgt spid="29"/>
                                        </p:tgtEl>
                                        <p:attrNameLst>
                                          <p:attrName>ppt_h</p:attrName>
                                        </p:attrNameLst>
                                      </p:cBhvr>
                                      <p:tavLst>
                                        <p:tav tm="0">
                                          <p:val>
                                            <p:fltVal val="0"/>
                                          </p:val>
                                        </p:tav>
                                        <p:tav tm="100000">
                                          <p:val>
                                            <p:strVal val="#ppt_h"/>
                                          </p:val>
                                        </p:tav>
                                      </p:tavLst>
                                    </p:anim>
                                    <p:animEffect transition="in" filter="fade">
                                      <p:cBhvr>
                                        <p:cTn id="93" dur="500"/>
                                        <p:tgtEl>
                                          <p:spTgt spid="29"/>
                                        </p:tgtEl>
                                      </p:cBhvr>
                                    </p:animEffect>
                                  </p:childTnLst>
                                </p:cTn>
                              </p:par>
                              <p:par>
                                <p:cTn id="94" presetID="53" presetClass="entr" presetSubtype="16" fill="hold" grpId="0" nodeType="withEffect">
                                  <p:stCondLst>
                                    <p:cond delay="400"/>
                                  </p:stCondLst>
                                  <p:childTnLst>
                                    <p:set>
                                      <p:cBhvr>
                                        <p:cTn id="95" dur="1" fill="hold">
                                          <p:stCondLst>
                                            <p:cond delay="0"/>
                                          </p:stCondLst>
                                        </p:cTn>
                                        <p:tgtEl>
                                          <p:spTgt spid="30"/>
                                        </p:tgtEl>
                                        <p:attrNameLst>
                                          <p:attrName>style.visibility</p:attrName>
                                        </p:attrNameLst>
                                      </p:cBhvr>
                                      <p:to>
                                        <p:strVal val="visible"/>
                                      </p:to>
                                    </p:set>
                                    <p:anim calcmode="lin" valueType="num">
                                      <p:cBhvr>
                                        <p:cTn id="96" dur="500" fill="hold"/>
                                        <p:tgtEl>
                                          <p:spTgt spid="30"/>
                                        </p:tgtEl>
                                        <p:attrNameLst>
                                          <p:attrName>ppt_w</p:attrName>
                                        </p:attrNameLst>
                                      </p:cBhvr>
                                      <p:tavLst>
                                        <p:tav tm="0">
                                          <p:val>
                                            <p:fltVal val="0"/>
                                          </p:val>
                                        </p:tav>
                                        <p:tav tm="100000">
                                          <p:val>
                                            <p:strVal val="#ppt_w"/>
                                          </p:val>
                                        </p:tav>
                                      </p:tavLst>
                                    </p:anim>
                                    <p:anim calcmode="lin" valueType="num">
                                      <p:cBhvr>
                                        <p:cTn id="97" dur="500" fill="hold"/>
                                        <p:tgtEl>
                                          <p:spTgt spid="30"/>
                                        </p:tgtEl>
                                        <p:attrNameLst>
                                          <p:attrName>ppt_h</p:attrName>
                                        </p:attrNameLst>
                                      </p:cBhvr>
                                      <p:tavLst>
                                        <p:tav tm="0">
                                          <p:val>
                                            <p:fltVal val="0"/>
                                          </p:val>
                                        </p:tav>
                                        <p:tav tm="100000">
                                          <p:val>
                                            <p:strVal val="#ppt_h"/>
                                          </p:val>
                                        </p:tav>
                                      </p:tavLst>
                                    </p:anim>
                                    <p:animEffect transition="in" filter="fade">
                                      <p:cBhvr>
                                        <p:cTn id="98" dur="500"/>
                                        <p:tgtEl>
                                          <p:spTgt spid="30"/>
                                        </p:tgtEl>
                                      </p:cBhvr>
                                    </p:animEffect>
                                  </p:childTnLst>
                                </p:cTn>
                              </p:par>
                              <p:par>
                                <p:cTn id="99" presetID="53" presetClass="entr" presetSubtype="16" fill="hold" grpId="0" nodeType="withEffect">
                                  <p:stCondLst>
                                    <p:cond delay="200"/>
                                  </p:stCondLst>
                                  <p:childTnLst>
                                    <p:set>
                                      <p:cBhvr>
                                        <p:cTn id="100" dur="1" fill="hold">
                                          <p:stCondLst>
                                            <p:cond delay="0"/>
                                          </p:stCondLst>
                                        </p:cTn>
                                        <p:tgtEl>
                                          <p:spTgt spid="31"/>
                                        </p:tgtEl>
                                        <p:attrNameLst>
                                          <p:attrName>style.visibility</p:attrName>
                                        </p:attrNameLst>
                                      </p:cBhvr>
                                      <p:to>
                                        <p:strVal val="visible"/>
                                      </p:to>
                                    </p:set>
                                    <p:anim calcmode="lin" valueType="num">
                                      <p:cBhvr>
                                        <p:cTn id="101" dur="500" fill="hold"/>
                                        <p:tgtEl>
                                          <p:spTgt spid="31"/>
                                        </p:tgtEl>
                                        <p:attrNameLst>
                                          <p:attrName>ppt_w</p:attrName>
                                        </p:attrNameLst>
                                      </p:cBhvr>
                                      <p:tavLst>
                                        <p:tav tm="0">
                                          <p:val>
                                            <p:fltVal val="0"/>
                                          </p:val>
                                        </p:tav>
                                        <p:tav tm="100000">
                                          <p:val>
                                            <p:strVal val="#ppt_w"/>
                                          </p:val>
                                        </p:tav>
                                      </p:tavLst>
                                    </p:anim>
                                    <p:anim calcmode="lin" valueType="num">
                                      <p:cBhvr>
                                        <p:cTn id="102" dur="500" fill="hold"/>
                                        <p:tgtEl>
                                          <p:spTgt spid="31"/>
                                        </p:tgtEl>
                                        <p:attrNameLst>
                                          <p:attrName>ppt_h</p:attrName>
                                        </p:attrNameLst>
                                      </p:cBhvr>
                                      <p:tavLst>
                                        <p:tav tm="0">
                                          <p:val>
                                            <p:fltVal val="0"/>
                                          </p:val>
                                        </p:tav>
                                        <p:tav tm="100000">
                                          <p:val>
                                            <p:strVal val="#ppt_h"/>
                                          </p:val>
                                        </p:tav>
                                      </p:tavLst>
                                    </p:anim>
                                    <p:animEffect transition="in" filter="fade">
                                      <p:cBhvr>
                                        <p:cTn id="103" dur="500"/>
                                        <p:tgtEl>
                                          <p:spTgt spid="31"/>
                                        </p:tgtEl>
                                      </p:cBhvr>
                                    </p:animEffect>
                                  </p:childTnLst>
                                </p:cTn>
                              </p:par>
                              <p:par>
                                <p:cTn id="104" presetID="53" presetClass="entr" presetSubtype="16" fill="hold" grpId="0" nodeType="withEffect">
                                  <p:stCondLst>
                                    <p:cond delay="200"/>
                                  </p:stCondLst>
                                  <p:childTnLst>
                                    <p:set>
                                      <p:cBhvr>
                                        <p:cTn id="105" dur="1" fill="hold">
                                          <p:stCondLst>
                                            <p:cond delay="0"/>
                                          </p:stCondLst>
                                        </p:cTn>
                                        <p:tgtEl>
                                          <p:spTgt spid="32"/>
                                        </p:tgtEl>
                                        <p:attrNameLst>
                                          <p:attrName>style.visibility</p:attrName>
                                        </p:attrNameLst>
                                      </p:cBhvr>
                                      <p:to>
                                        <p:strVal val="visible"/>
                                      </p:to>
                                    </p:set>
                                    <p:anim calcmode="lin" valueType="num">
                                      <p:cBhvr>
                                        <p:cTn id="106" dur="500" fill="hold"/>
                                        <p:tgtEl>
                                          <p:spTgt spid="32"/>
                                        </p:tgtEl>
                                        <p:attrNameLst>
                                          <p:attrName>ppt_w</p:attrName>
                                        </p:attrNameLst>
                                      </p:cBhvr>
                                      <p:tavLst>
                                        <p:tav tm="0">
                                          <p:val>
                                            <p:fltVal val="0"/>
                                          </p:val>
                                        </p:tav>
                                        <p:tav tm="100000">
                                          <p:val>
                                            <p:strVal val="#ppt_w"/>
                                          </p:val>
                                        </p:tav>
                                      </p:tavLst>
                                    </p:anim>
                                    <p:anim calcmode="lin" valueType="num">
                                      <p:cBhvr>
                                        <p:cTn id="107" dur="500" fill="hold"/>
                                        <p:tgtEl>
                                          <p:spTgt spid="32"/>
                                        </p:tgtEl>
                                        <p:attrNameLst>
                                          <p:attrName>ppt_h</p:attrName>
                                        </p:attrNameLst>
                                      </p:cBhvr>
                                      <p:tavLst>
                                        <p:tav tm="0">
                                          <p:val>
                                            <p:fltVal val="0"/>
                                          </p:val>
                                        </p:tav>
                                        <p:tav tm="100000">
                                          <p:val>
                                            <p:strVal val="#ppt_h"/>
                                          </p:val>
                                        </p:tav>
                                      </p:tavLst>
                                    </p:anim>
                                    <p:animEffect transition="in" filter="fade">
                                      <p:cBhvr>
                                        <p:cTn id="108" dur="500"/>
                                        <p:tgtEl>
                                          <p:spTgt spid="32"/>
                                        </p:tgtEl>
                                      </p:cBhvr>
                                    </p:animEffect>
                                  </p:childTnLst>
                                </p:cTn>
                              </p:par>
                              <p:par>
                                <p:cTn id="109" presetID="53" presetClass="entr" presetSubtype="16" fill="hold" grpId="0" nodeType="withEffect">
                                  <p:stCondLst>
                                    <p:cond delay="0"/>
                                  </p:stCondLst>
                                  <p:childTnLst>
                                    <p:set>
                                      <p:cBhvr>
                                        <p:cTn id="110" dur="1" fill="hold">
                                          <p:stCondLst>
                                            <p:cond delay="0"/>
                                          </p:stCondLst>
                                        </p:cTn>
                                        <p:tgtEl>
                                          <p:spTgt spid="33"/>
                                        </p:tgtEl>
                                        <p:attrNameLst>
                                          <p:attrName>style.visibility</p:attrName>
                                        </p:attrNameLst>
                                      </p:cBhvr>
                                      <p:to>
                                        <p:strVal val="visible"/>
                                      </p:to>
                                    </p:set>
                                    <p:anim calcmode="lin" valueType="num">
                                      <p:cBhvr>
                                        <p:cTn id="111" dur="500" fill="hold"/>
                                        <p:tgtEl>
                                          <p:spTgt spid="33"/>
                                        </p:tgtEl>
                                        <p:attrNameLst>
                                          <p:attrName>ppt_w</p:attrName>
                                        </p:attrNameLst>
                                      </p:cBhvr>
                                      <p:tavLst>
                                        <p:tav tm="0">
                                          <p:val>
                                            <p:fltVal val="0"/>
                                          </p:val>
                                        </p:tav>
                                        <p:tav tm="100000">
                                          <p:val>
                                            <p:strVal val="#ppt_w"/>
                                          </p:val>
                                        </p:tav>
                                      </p:tavLst>
                                    </p:anim>
                                    <p:anim calcmode="lin" valueType="num">
                                      <p:cBhvr>
                                        <p:cTn id="112" dur="500" fill="hold"/>
                                        <p:tgtEl>
                                          <p:spTgt spid="33"/>
                                        </p:tgtEl>
                                        <p:attrNameLst>
                                          <p:attrName>ppt_h</p:attrName>
                                        </p:attrNameLst>
                                      </p:cBhvr>
                                      <p:tavLst>
                                        <p:tav tm="0">
                                          <p:val>
                                            <p:fltVal val="0"/>
                                          </p:val>
                                        </p:tav>
                                        <p:tav tm="100000">
                                          <p:val>
                                            <p:strVal val="#ppt_h"/>
                                          </p:val>
                                        </p:tav>
                                      </p:tavLst>
                                    </p:anim>
                                    <p:animEffect transition="in" filter="fade">
                                      <p:cBhvr>
                                        <p:cTn id="113" dur="500"/>
                                        <p:tgtEl>
                                          <p:spTgt spid="33"/>
                                        </p:tgtEl>
                                      </p:cBhvr>
                                    </p:animEffect>
                                  </p:childTnLst>
                                </p:cTn>
                              </p:par>
                              <p:par>
                                <p:cTn id="114" presetID="53" presetClass="entr" presetSubtype="16" fill="hold" grpId="0" nodeType="withEffect">
                                  <p:stCondLst>
                                    <p:cond delay="400"/>
                                  </p:stCondLst>
                                  <p:childTnLst>
                                    <p:set>
                                      <p:cBhvr>
                                        <p:cTn id="115" dur="1" fill="hold">
                                          <p:stCondLst>
                                            <p:cond delay="0"/>
                                          </p:stCondLst>
                                        </p:cTn>
                                        <p:tgtEl>
                                          <p:spTgt spid="34"/>
                                        </p:tgtEl>
                                        <p:attrNameLst>
                                          <p:attrName>style.visibility</p:attrName>
                                        </p:attrNameLst>
                                      </p:cBhvr>
                                      <p:to>
                                        <p:strVal val="visible"/>
                                      </p:to>
                                    </p:set>
                                    <p:anim calcmode="lin" valueType="num">
                                      <p:cBhvr>
                                        <p:cTn id="116" dur="500" fill="hold"/>
                                        <p:tgtEl>
                                          <p:spTgt spid="34"/>
                                        </p:tgtEl>
                                        <p:attrNameLst>
                                          <p:attrName>ppt_w</p:attrName>
                                        </p:attrNameLst>
                                      </p:cBhvr>
                                      <p:tavLst>
                                        <p:tav tm="0">
                                          <p:val>
                                            <p:fltVal val="0"/>
                                          </p:val>
                                        </p:tav>
                                        <p:tav tm="100000">
                                          <p:val>
                                            <p:strVal val="#ppt_w"/>
                                          </p:val>
                                        </p:tav>
                                      </p:tavLst>
                                    </p:anim>
                                    <p:anim calcmode="lin" valueType="num">
                                      <p:cBhvr>
                                        <p:cTn id="117" dur="500" fill="hold"/>
                                        <p:tgtEl>
                                          <p:spTgt spid="34"/>
                                        </p:tgtEl>
                                        <p:attrNameLst>
                                          <p:attrName>ppt_h</p:attrName>
                                        </p:attrNameLst>
                                      </p:cBhvr>
                                      <p:tavLst>
                                        <p:tav tm="0">
                                          <p:val>
                                            <p:fltVal val="0"/>
                                          </p:val>
                                        </p:tav>
                                        <p:tav tm="100000">
                                          <p:val>
                                            <p:strVal val="#ppt_h"/>
                                          </p:val>
                                        </p:tav>
                                      </p:tavLst>
                                    </p:anim>
                                    <p:animEffect transition="in" filter="fade">
                                      <p:cBhvr>
                                        <p:cTn id="118" dur="500"/>
                                        <p:tgtEl>
                                          <p:spTgt spid="34"/>
                                        </p:tgtEl>
                                      </p:cBhvr>
                                    </p:animEffect>
                                  </p:childTnLst>
                                </p:cTn>
                              </p:par>
                              <p:par>
                                <p:cTn id="119" presetID="53" presetClass="entr" presetSubtype="16" fill="hold" grpId="0" nodeType="withEffect">
                                  <p:stCondLst>
                                    <p:cond delay="200"/>
                                  </p:stCondLst>
                                  <p:childTnLst>
                                    <p:set>
                                      <p:cBhvr>
                                        <p:cTn id="120" dur="1" fill="hold">
                                          <p:stCondLst>
                                            <p:cond delay="0"/>
                                          </p:stCondLst>
                                        </p:cTn>
                                        <p:tgtEl>
                                          <p:spTgt spid="35"/>
                                        </p:tgtEl>
                                        <p:attrNameLst>
                                          <p:attrName>style.visibility</p:attrName>
                                        </p:attrNameLst>
                                      </p:cBhvr>
                                      <p:to>
                                        <p:strVal val="visible"/>
                                      </p:to>
                                    </p:set>
                                    <p:anim calcmode="lin" valueType="num">
                                      <p:cBhvr>
                                        <p:cTn id="121" dur="500" fill="hold"/>
                                        <p:tgtEl>
                                          <p:spTgt spid="35"/>
                                        </p:tgtEl>
                                        <p:attrNameLst>
                                          <p:attrName>ppt_w</p:attrName>
                                        </p:attrNameLst>
                                      </p:cBhvr>
                                      <p:tavLst>
                                        <p:tav tm="0">
                                          <p:val>
                                            <p:fltVal val="0"/>
                                          </p:val>
                                        </p:tav>
                                        <p:tav tm="100000">
                                          <p:val>
                                            <p:strVal val="#ppt_w"/>
                                          </p:val>
                                        </p:tav>
                                      </p:tavLst>
                                    </p:anim>
                                    <p:anim calcmode="lin" valueType="num">
                                      <p:cBhvr>
                                        <p:cTn id="122" dur="500" fill="hold"/>
                                        <p:tgtEl>
                                          <p:spTgt spid="35"/>
                                        </p:tgtEl>
                                        <p:attrNameLst>
                                          <p:attrName>ppt_h</p:attrName>
                                        </p:attrNameLst>
                                      </p:cBhvr>
                                      <p:tavLst>
                                        <p:tav tm="0">
                                          <p:val>
                                            <p:fltVal val="0"/>
                                          </p:val>
                                        </p:tav>
                                        <p:tav tm="100000">
                                          <p:val>
                                            <p:strVal val="#ppt_h"/>
                                          </p:val>
                                        </p:tav>
                                      </p:tavLst>
                                    </p:anim>
                                    <p:animEffect transition="in" filter="fade">
                                      <p:cBhvr>
                                        <p:cTn id="123" dur="500"/>
                                        <p:tgtEl>
                                          <p:spTgt spid="3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6"/>
                                        </p:tgtEl>
                                        <p:attrNameLst>
                                          <p:attrName>style.visibility</p:attrName>
                                        </p:attrNameLst>
                                      </p:cBhvr>
                                      <p:to>
                                        <p:strVal val="visible"/>
                                      </p:to>
                                    </p:set>
                                    <p:anim calcmode="lin" valueType="num">
                                      <p:cBhvr>
                                        <p:cTn id="126" dur="500" fill="hold"/>
                                        <p:tgtEl>
                                          <p:spTgt spid="36"/>
                                        </p:tgtEl>
                                        <p:attrNameLst>
                                          <p:attrName>ppt_w</p:attrName>
                                        </p:attrNameLst>
                                      </p:cBhvr>
                                      <p:tavLst>
                                        <p:tav tm="0">
                                          <p:val>
                                            <p:fltVal val="0"/>
                                          </p:val>
                                        </p:tav>
                                        <p:tav tm="100000">
                                          <p:val>
                                            <p:strVal val="#ppt_w"/>
                                          </p:val>
                                        </p:tav>
                                      </p:tavLst>
                                    </p:anim>
                                    <p:anim calcmode="lin" valueType="num">
                                      <p:cBhvr>
                                        <p:cTn id="127" dur="500" fill="hold"/>
                                        <p:tgtEl>
                                          <p:spTgt spid="36"/>
                                        </p:tgtEl>
                                        <p:attrNameLst>
                                          <p:attrName>ppt_h</p:attrName>
                                        </p:attrNameLst>
                                      </p:cBhvr>
                                      <p:tavLst>
                                        <p:tav tm="0">
                                          <p:val>
                                            <p:fltVal val="0"/>
                                          </p:val>
                                        </p:tav>
                                        <p:tav tm="100000">
                                          <p:val>
                                            <p:strVal val="#ppt_h"/>
                                          </p:val>
                                        </p:tav>
                                      </p:tavLst>
                                    </p:anim>
                                    <p:animEffect transition="in" filter="fade">
                                      <p:cBhvr>
                                        <p:cTn id="128" dur="500"/>
                                        <p:tgtEl>
                                          <p:spTgt spid="36"/>
                                        </p:tgtEl>
                                      </p:cBhvr>
                                    </p:animEffect>
                                  </p:childTnLst>
                                </p:cTn>
                              </p:par>
                              <p:par>
                                <p:cTn id="129" presetID="53" presetClass="entr" presetSubtype="16" fill="hold" grpId="0" nodeType="withEffect">
                                  <p:stCondLst>
                                    <p:cond delay="400"/>
                                  </p:stCondLst>
                                  <p:childTnLst>
                                    <p:set>
                                      <p:cBhvr>
                                        <p:cTn id="130" dur="1" fill="hold">
                                          <p:stCondLst>
                                            <p:cond delay="0"/>
                                          </p:stCondLst>
                                        </p:cTn>
                                        <p:tgtEl>
                                          <p:spTgt spid="37"/>
                                        </p:tgtEl>
                                        <p:attrNameLst>
                                          <p:attrName>style.visibility</p:attrName>
                                        </p:attrNameLst>
                                      </p:cBhvr>
                                      <p:to>
                                        <p:strVal val="visible"/>
                                      </p:to>
                                    </p:set>
                                    <p:anim calcmode="lin" valueType="num">
                                      <p:cBhvr>
                                        <p:cTn id="131" dur="500" fill="hold"/>
                                        <p:tgtEl>
                                          <p:spTgt spid="37"/>
                                        </p:tgtEl>
                                        <p:attrNameLst>
                                          <p:attrName>ppt_w</p:attrName>
                                        </p:attrNameLst>
                                      </p:cBhvr>
                                      <p:tavLst>
                                        <p:tav tm="0">
                                          <p:val>
                                            <p:fltVal val="0"/>
                                          </p:val>
                                        </p:tav>
                                        <p:tav tm="100000">
                                          <p:val>
                                            <p:strVal val="#ppt_w"/>
                                          </p:val>
                                        </p:tav>
                                      </p:tavLst>
                                    </p:anim>
                                    <p:anim calcmode="lin" valueType="num">
                                      <p:cBhvr>
                                        <p:cTn id="132" dur="500" fill="hold"/>
                                        <p:tgtEl>
                                          <p:spTgt spid="37"/>
                                        </p:tgtEl>
                                        <p:attrNameLst>
                                          <p:attrName>ppt_h</p:attrName>
                                        </p:attrNameLst>
                                      </p:cBhvr>
                                      <p:tavLst>
                                        <p:tav tm="0">
                                          <p:val>
                                            <p:fltVal val="0"/>
                                          </p:val>
                                        </p:tav>
                                        <p:tav tm="100000">
                                          <p:val>
                                            <p:strVal val="#ppt_h"/>
                                          </p:val>
                                        </p:tav>
                                      </p:tavLst>
                                    </p:anim>
                                    <p:animEffect transition="in" filter="fade">
                                      <p:cBhvr>
                                        <p:cTn id="133" dur="500"/>
                                        <p:tgtEl>
                                          <p:spTgt spid="37"/>
                                        </p:tgtEl>
                                      </p:cBhvr>
                                    </p:animEffect>
                                  </p:childTnLst>
                                </p:cTn>
                              </p:par>
                              <p:par>
                                <p:cTn id="134" presetID="53" presetClass="entr" presetSubtype="16" fill="hold" grpId="0" nodeType="withEffect">
                                  <p:stCondLst>
                                    <p:cond delay="200"/>
                                  </p:stCondLst>
                                  <p:childTnLst>
                                    <p:set>
                                      <p:cBhvr>
                                        <p:cTn id="135" dur="1" fill="hold">
                                          <p:stCondLst>
                                            <p:cond delay="0"/>
                                          </p:stCondLst>
                                        </p:cTn>
                                        <p:tgtEl>
                                          <p:spTgt spid="38"/>
                                        </p:tgtEl>
                                        <p:attrNameLst>
                                          <p:attrName>style.visibility</p:attrName>
                                        </p:attrNameLst>
                                      </p:cBhvr>
                                      <p:to>
                                        <p:strVal val="visible"/>
                                      </p:to>
                                    </p:set>
                                    <p:anim calcmode="lin" valueType="num">
                                      <p:cBhvr>
                                        <p:cTn id="136" dur="500" fill="hold"/>
                                        <p:tgtEl>
                                          <p:spTgt spid="38"/>
                                        </p:tgtEl>
                                        <p:attrNameLst>
                                          <p:attrName>ppt_w</p:attrName>
                                        </p:attrNameLst>
                                      </p:cBhvr>
                                      <p:tavLst>
                                        <p:tav tm="0">
                                          <p:val>
                                            <p:fltVal val="0"/>
                                          </p:val>
                                        </p:tav>
                                        <p:tav tm="100000">
                                          <p:val>
                                            <p:strVal val="#ppt_w"/>
                                          </p:val>
                                        </p:tav>
                                      </p:tavLst>
                                    </p:anim>
                                    <p:anim calcmode="lin" valueType="num">
                                      <p:cBhvr>
                                        <p:cTn id="137" dur="500" fill="hold"/>
                                        <p:tgtEl>
                                          <p:spTgt spid="38"/>
                                        </p:tgtEl>
                                        <p:attrNameLst>
                                          <p:attrName>ppt_h</p:attrName>
                                        </p:attrNameLst>
                                      </p:cBhvr>
                                      <p:tavLst>
                                        <p:tav tm="0">
                                          <p:val>
                                            <p:fltVal val="0"/>
                                          </p:val>
                                        </p:tav>
                                        <p:tav tm="100000">
                                          <p:val>
                                            <p:strVal val="#ppt_h"/>
                                          </p:val>
                                        </p:tav>
                                      </p:tavLst>
                                    </p:anim>
                                    <p:animEffect transition="in" filter="fade">
                                      <p:cBhvr>
                                        <p:cTn id="138" dur="500"/>
                                        <p:tgtEl>
                                          <p:spTgt spid="38"/>
                                        </p:tgtEl>
                                      </p:cBhvr>
                                    </p:animEffect>
                                  </p:childTnLst>
                                </p:cTn>
                              </p:par>
                              <p:par>
                                <p:cTn id="139" presetID="53" presetClass="entr" presetSubtype="16" fill="hold" grpId="0" nodeType="withEffect">
                                  <p:stCondLst>
                                    <p:cond delay="200"/>
                                  </p:stCondLst>
                                  <p:childTnLst>
                                    <p:set>
                                      <p:cBhvr>
                                        <p:cTn id="140" dur="1" fill="hold">
                                          <p:stCondLst>
                                            <p:cond delay="0"/>
                                          </p:stCondLst>
                                        </p:cTn>
                                        <p:tgtEl>
                                          <p:spTgt spid="39"/>
                                        </p:tgtEl>
                                        <p:attrNameLst>
                                          <p:attrName>style.visibility</p:attrName>
                                        </p:attrNameLst>
                                      </p:cBhvr>
                                      <p:to>
                                        <p:strVal val="visible"/>
                                      </p:to>
                                    </p:set>
                                    <p:anim calcmode="lin" valueType="num">
                                      <p:cBhvr>
                                        <p:cTn id="141" dur="500" fill="hold"/>
                                        <p:tgtEl>
                                          <p:spTgt spid="39"/>
                                        </p:tgtEl>
                                        <p:attrNameLst>
                                          <p:attrName>ppt_w</p:attrName>
                                        </p:attrNameLst>
                                      </p:cBhvr>
                                      <p:tavLst>
                                        <p:tav tm="0">
                                          <p:val>
                                            <p:fltVal val="0"/>
                                          </p:val>
                                        </p:tav>
                                        <p:tav tm="100000">
                                          <p:val>
                                            <p:strVal val="#ppt_w"/>
                                          </p:val>
                                        </p:tav>
                                      </p:tavLst>
                                    </p:anim>
                                    <p:anim calcmode="lin" valueType="num">
                                      <p:cBhvr>
                                        <p:cTn id="142" dur="500" fill="hold"/>
                                        <p:tgtEl>
                                          <p:spTgt spid="39"/>
                                        </p:tgtEl>
                                        <p:attrNameLst>
                                          <p:attrName>ppt_h</p:attrName>
                                        </p:attrNameLst>
                                      </p:cBhvr>
                                      <p:tavLst>
                                        <p:tav tm="0">
                                          <p:val>
                                            <p:fltVal val="0"/>
                                          </p:val>
                                        </p:tav>
                                        <p:tav tm="100000">
                                          <p:val>
                                            <p:strVal val="#ppt_h"/>
                                          </p:val>
                                        </p:tav>
                                      </p:tavLst>
                                    </p:anim>
                                    <p:animEffect transition="in" filter="fade">
                                      <p:cBhvr>
                                        <p:cTn id="143" dur="500"/>
                                        <p:tgtEl>
                                          <p:spTgt spid="39"/>
                                        </p:tgtEl>
                                      </p:cBhvr>
                                    </p:animEffect>
                                  </p:childTnLst>
                                </p:cTn>
                              </p:par>
                              <p:par>
                                <p:cTn id="144" presetID="53" presetClass="entr" presetSubtype="16" fill="hold" grpId="0" nodeType="withEffect">
                                  <p:stCondLst>
                                    <p:cond delay="200"/>
                                  </p:stCondLst>
                                  <p:childTnLst>
                                    <p:set>
                                      <p:cBhvr>
                                        <p:cTn id="145" dur="1" fill="hold">
                                          <p:stCondLst>
                                            <p:cond delay="0"/>
                                          </p:stCondLst>
                                        </p:cTn>
                                        <p:tgtEl>
                                          <p:spTgt spid="40"/>
                                        </p:tgtEl>
                                        <p:attrNameLst>
                                          <p:attrName>style.visibility</p:attrName>
                                        </p:attrNameLst>
                                      </p:cBhvr>
                                      <p:to>
                                        <p:strVal val="visible"/>
                                      </p:to>
                                    </p:set>
                                    <p:anim calcmode="lin" valueType="num">
                                      <p:cBhvr>
                                        <p:cTn id="146" dur="500" fill="hold"/>
                                        <p:tgtEl>
                                          <p:spTgt spid="40"/>
                                        </p:tgtEl>
                                        <p:attrNameLst>
                                          <p:attrName>ppt_w</p:attrName>
                                        </p:attrNameLst>
                                      </p:cBhvr>
                                      <p:tavLst>
                                        <p:tav tm="0">
                                          <p:val>
                                            <p:fltVal val="0"/>
                                          </p:val>
                                        </p:tav>
                                        <p:tav tm="100000">
                                          <p:val>
                                            <p:strVal val="#ppt_w"/>
                                          </p:val>
                                        </p:tav>
                                      </p:tavLst>
                                    </p:anim>
                                    <p:anim calcmode="lin" valueType="num">
                                      <p:cBhvr>
                                        <p:cTn id="147" dur="500" fill="hold"/>
                                        <p:tgtEl>
                                          <p:spTgt spid="40"/>
                                        </p:tgtEl>
                                        <p:attrNameLst>
                                          <p:attrName>ppt_h</p:attrName>
                                        </p:attrNameLst>
                                      </p:cBhvr>
                                      <p:tavLst>
                                        <p:tav tm="0">
                                          <p:val>
                                            <p:fltVal val="0"/>
                                          </p:val>
                                        </p:tav>
                                        <p:tav tm="100000">
                                          <p:val>
                                            <p:strVal val="#ppt_h"/>
                                          </p:val>
                                        </p:tav>
                                      </p:tavLst>
                                    </p:anim>
                                    <p:animEffect transition="in" filter="fade">
                                      <p:cBhvr>
                                        <p:cTn id="148" dur="500"/>
                                        <p:tgtEl>
                                          <p:spTgt spid="40"/>
                                        </p:tgtEl>
                                      </p:cBhvr>
                                    </p:animEffect>
                                  </p:childTnLst>
                                </p:cTn>
                              </p:par>
                            </p:childTnLst>
                          </p:cTn>
                        </p:par>
                        <p:par>
                          <p:cTn id="149" fill="hold" nodeType="afterGroup">
                            <p:stCondLst>
                              <p:cond delay="2500"/>
                            </p:stCondLst>
                            <p:childTnLst>
                              <p:par>
                                <p:cTn id="150" presetID="16" presetClass="entr" presetSubtype="26" fill="hold" grpId="0" nodeType="afterEffect">
                                  <p:stCondLst>
                                    <p:cond delay="0"/>
                                  </p:stCondLst>
                                  <p:childTnLst>
                                    <p:set>
                                      <p:cBhvr>
                                        <p:cTn id="151" dur="1" fill="hold">
                                          <p:stCondLst>
                                            <p:cond delay="0"/>
                                          </p:stCondLst>
                                        </p:cTn>
                                        <p:tgtEl>
                                          <p:spTgt spid="42"/>
                                        </p:tgtEl>
                                        <p:attrNameLst>
                                          <p:attrName>style.visibility</p:attrName>
                                        </p:attrNameLst>
                                      </p:cBhvr>
                                      <p:to>
                                        <p:strVal val="visible"/>
                                      </p:to>
                                    </p:set>
                                    <p:animEffect transition="in" filter="barn(inHorizontal)">
                                      <p:cBhvr>
                                        <p:cTn id="152" dur="500"/>
                                        <p:tgtEl>
                                          <p:spTgt spid="42"/>
                                        </p:tgtEl>
                                      </p:cBhvr>
                                    </p:animEffect>
                                  </p:childTnLst>
                                </p:cTn>
                              </p:par>
                              <p:par>
                                <p:cTn id="153" presetID="16" presetClass="entr" presetSubtype="26" fill="hold" grpId="0" nodeType="withEffect">
                                  <p:stCondLst>
                                    <p:cond delay="0"/>
                                  </p:stCondLst>
                                  <p:childTnLst>
                                    <p:set>
                                      <p:cBhvr>
                                        <p:cTn id="154" dur="1" fill="hold">
                                          <p:stCondLst>
                                            <p:cond delay="0"/>
                                          </p:stCondLst>
                                        </p:cTn>
                                        <p:tgtEl>
                                          <p:spTgt spid="43"/>
                                        </p:tgtEl>
                                        <p:attrNameLst>
                                          <p:attrName>style.visibility</p:attrName>
                                        </p:attrNameLst>
                                      </p:cBhvr>
                                      <p:to>
                                        <p:strVal val="visible"/>
                                      </p:to>
                                    </p:set>
                                    <p:animEffect transition="in" filter="barn(inHorizontal)">
                                      <p:cBhvr>
                                        <p:cTn id="155" dur="500"/>
                                        <p:tgtEl>
                                          <p:spTgt spid="43"/>
                                        </p:tgtEl>
                                      </p:cBhvr>
                                    </p:animEffect>
                                  </p:childTnLst>
                                </p:cTn>
                              </p:par>
                            </p:childTnLst>
                          </p:cTn>
                        </p:par>
                        <p:par>
                          <p:cTn id="156" fill="hold" nodeType="afterGroup">
                            <p:stCondLst>
                              <p:cond delay="3000"/>
                            </p:stCondLst>
                            <p:childTnLst>
                              <p:par>
                                <p:cTn id="157" presetID="16" presetClass="entr" presetSubtype="21" fill="hold" grpId="0" nodeType="afterEffect">
                                  <p:stCondLst>
                                    <p:cond delay="0"/>
                                  </p:stCondLst>
                                  <p:childTnLst>
                                    <p:set>
                                      <p:cBhvr>
                                        <p:cTn id="158" dur="1" fill="hold">
                                          <p:stCondLst>
                                            <p:cond delay="0"/>
                                          </p:stCondLst>
                                        </p:cTn>
                                        <p:tgtEl>
                                          <p:spTgt spid="41"/>
                                        </p:tgtEl>
                                        <p:attrNameLst>
                                          <p:attrName>style.visibility</p:attrName>
                                        </p:attrNameLst>
                                      </p:cBhvr>
                                      <p:to>
                                        <p:strVal val="visible"/>
                                      </p:to>
                                    </p:set>
                                    <p:animEffect transition="in" filter="barn(inVertical)">
                                      <p:cBhvr>
                                        <p:cTn id="159" dur="500"/>
                                        <p:tgtEl>
                                          <p:spTgt spid="41"/>
                                        </p:tgtEl>
                                      </p:cBhvr>
                                    </p:animEffect>
                                  </p:childTnLst>
                                </p:cTn>
                              </p:par>
                            </p:childTnLst>
                          </p:cTn>
                        </p:par>
                        <p:par>
                          <p:cTn id="160" fill="hold" nodeType="afterGroup">
                            <p:stCondLst>
                              <p:cond delay="3500"/>
                            </p:stCondLst>
                            <p:childTnLst>
                              <p:par>
                                <p:cTn id="161" presetID="10" presetClass="entr" presetSubtype="0" fill="hold" grpId="0" nodeType="afterEffect">
                                  <p:stCondLst>
                                    <p:cond delay="0"/>
                                  </p:stCondLst>
                                  <p:childTnLst>
                                    <p:set>
                                      <p:cBhvr>
                                        <p:cTn id="162" dur="1" fill="hold">
                                          <p:stCondLst>
                                            <p:cond delay="0"/>
                                          </p:stCondLst>
                                        </p:cTn>
                                        <p:tgtEl>
                                          <p:spTgt spid="44"/>
                                        </p:tgtEl>
                                        <p:attrNameLst>
                                          <p:attrName>style.visibility</p:attrName>
                                        </p:attrNameLst>
                                      </p:cBhvr>
                                      <p:to>
                                        <p:strVal val="visible"/>
                                      </p:to>
                                    </p:set>
                                    <p:animEffect transition="in" filter="fade">
                                      <p:cBhvr>
                                        <p:cTn id="16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p:bldP spid="42" grpId="0" animBg="1"/>
      <p:bldP spid="43" grpId="0" animBg="1"/>
      <p:bldP spid="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pPr marL="457200" indent="-457200" fontAlgn="auto">
              <a:lnSpc>
                <a:spcPct val="90000"/>
              </a:lnSpc>
              <a:spcAft>
                <a:spcPts val="0"/>
              </a:spcAft>
              <a:buFont typeface="Wingdings" panose="05000000000000000000" pitchFamily="2" charset="2"/>
              <a:buNone/>
              <a:defRPr/>
            </a:pPr>
            <a:r>
              <a:rPr lang="en-US" altLang="zh-CN" dirty="0">
                <a:cs typeface="+mn-cs"/>
              </a:rPr>
              <a:t>10.</a:t>
            </a:r>
            <a:r>
              <a:rPr lang="zh-CN" altLang="en-US" dirty="0">
                <a:cs typeface="+mn-cs"/>
              </a:rPr>
              <a:t>签就业协议形式就业         </a:t>
            </a:r>
            <a:r>
              <a:rPr lang="en-US" altLang="zh-CN" dirty="0">
                <a:cs typeface="+mn-cs"/>
              </a:rPr>
              <a:t>11.</a:t>
            </a:r>
            <a:r>
              <a:rPr lang="zh-CN" altLang="en-US" dirty="0">
                <a:cs typeface="+mn-cs"/>
              </a:rPr>
              <a:t>签劳动合同形式就业</a:t>
            </a:r>
          </a:p>
          <a:p>
            <a:pPr marL="457200" indent="-457200" fontAlgn="auto">
              <a:lnSpc>
                <a:spcPct val="90000"/>
              </a:lnSpc>
              <a:spcAft>
                <a:spcPts val="0"/>
              </a:spcAft>
              <a:buFont typeface="Wingdings" panose="05000000000000000000" pitchFamily="2" charset="2"/>
              <a:buNone/>
              <a:defRPr/>
            </a:pPr>
            <a:r>
              <a:rPr lang="en-US" altLang="zh-CN" dirty="0">
                <a:cs typeface="+mn-cs"/>
              </a:rPr>
              <a:t>12.</a:t>
            </a:r>
            <a:r>
              <a:rPr lang="zh-CN" altLang="en-US" dirty="0">
                <a:cs typeface="+mn-cs"/>
              </a:rPr>
              <a:t>其他录用形式就业             </a:t>
            </a:r>
            <a:r>
              <a:rPr lang="en-US" altLang="zh-CN" dirty="0">
                <a:cs typeface="+mn-cs"/>
              </a:rPr>
              <a:t>27.</a:t>
            </a:r>
            <a:r>
              <a:rPr lang="zh-CN" altLang="en-US" dirty="0">
                <a:cs typeface="+mn-cs"/>
              </a:rPr>
              <a:t>科研助理</a:t>
            </a:r>
          </a:p>
          <a:p>
            <a:pPr marL="457200" indent="-457200" fontAlgn="auto">
              <a:lnSpc>
                <a:spcPct val="90000"/>
              </a:lnSpc>
              <a:spcAft>
                <a:spcPts val="0"/>
              </a:spcAft>
              <a:buFont typeface="Wingdings" panose="05000000000000000000" pitchFamily="2" charset="2"/>
              <a:buNone/>
              <a:defRPr/>
            </a:pPr>
            <a:r>
              <a:rPr lang="en-US" altLang="zh-CN" dirty="0">
                <a:cs typeface="+mn-cs"/>
              </a:rPr>
              <a:t>46.</a:t>
            </a:r>
            <a:r>
              <a:rPr lang="zh-CN" altLang="en-US" dirty="0">
                <a:cs typeface="+mn-cs"/>
              </a:rPr>
              <a:t>应征义务兵                        </a:t>
            </a:r>
            <a:r>
              <a:rPr lang="en-US" altLang="zh-CN" dirty="0">
                <a:cs typeface="+mn-cs"/>
              </a:rPr>
              <a:t>50.</a:t>
            </a:r>
            <a:r>
              <a:rPr lang="zh-CN" altLang="en-US" dirty="0">
                <a:cs typeface="+mn-cs"/>
              </a:rPr>
              <a:t>国家基层项目</a:t>
            </a:r>
          </a:p>
          <a:p>
            <a:pPr marL="457200" indent="-457200" fontAlgn="auto">
              <a:lnSpc>
                <a:spcPct val="90000"/>
              </a:lnSpc>
              <a:spcAft>
                <a:spcPts val="0"/>
              </a:spcAft>
              <a:buFont typeface="Wingdings" panose="05000000000000000000" pitchFamily="2" charset="2"/>
              <a:buNone/>
              <a:defRPr/>
            </a:pPr>
            <a:r>
              <a:rPr lang="en-US" altLang="zh-CN" dirty="0">
                <a:cs typeface="+mn-cs"/>
              </a:rPr>
              <a:t>51.</a:t>
            </a:r>
            <a:r>
              <a:rPr lang="zh-CN" altLang="en-US" dirty="0">
                <a:cs typeface="+mn-cs"/>
              </a:rPr>
              <a:t>地方基层项目                     </a:t>
            </a:r>
            <a:r>
              <a:rPr lang="en-US" altLang="zh-CN" dirty="0">
                <a:cs typeface="+mn-cs"/>
              </a:rPr>
              <a:t>70.</a:t>
            </a:r>
            <a:r>
              <a:rPr lang="zh-CN" altLang="en-US" dirty="0">
                <a:cs typeface="+mn-cs"/>
              </a:rPr>
              <a:t>待就业</a:t>
            </a:r>
            <a:endParaRPr lang="en-US" altLang="zh-CN" dirty="0">
              <a:cs typeface="+mn-cs"/>
            </a:endParaRPr>
          </a:p>
          <a:p>
            <a:pPr marL="457200" indent="-457200" fontAlgn="auto">
              <a:lnSpc>
                <a:spcPct val="90000"/>
              </a:lnSpc>
              <a:spcAft>
                <a:spcPts val="0"/>
              </a:spcAft>
              <a:buFont typeface="Wingdings 2" panose="05020102010507070707"/>
              <a:buNone/>
              <a:defRPr/>
            </a:pPr>
            <a:r>
              <a:rPr lang="en-US" altLang="zh-CN" dirty="0">
                <a:cs typeface="+mn-cs"/>
              </a:rPr>
              <a:t>71.</a:t>
            </a:r>
            <a:r>
              <a:rPr lang="zh-CN" altLang="en-US" dirty="0">
                <a:cs typeface="+mn-cs"/>
              </a:rPr>
              <a:t>不就业拟升学                     </a:t>
            </a:r>
            <a:r>
              <a:rPr lang="en-US" altLang="zh-CN" dirty="0">
                <a:cs typeface="+mn-cs"/>
              </a:rPr>
              <a:t>72.</a:t>
            </a:r>
            <a:r>
              <a:rPr lang="zh-CN" altLang="en-US" dirty="0">
                <a:cs typeface="+mn-cs"/>
              </a:rPr>
              <a:t>其他暂不就业</a:t>
            </a:r>
          </a:p>
          <a:p>
            <a:pPr marL="457200" indent="-457200" fontAlgn="auto">
              <a:lnSpc>
                <a:spcPct val="90000"/>
              </a:lnSpc>
              <a:spcAft>
                <a:spcPts val="0"/>
              </a:spcAft>
              <a:buFont typeface="Wingdings" panose="05000000000000000000" pitchFamily="2" charset="2"/>
              <a:buNone/>
              <a:defRPr/>
            </a:pPr>
            <a:r>
              <a:rPr lang="en-US" altLang="zh-CN" dirty="0">
                <a:cs typeface="+mn-cs"/>
              </a:rPr>
              <a:t>75.</a:t>
            </a:r>
            <a:r>
              <a:rPr lang="zh-CN" altLang="en-US" dirty="0">
                <a:cs typeface="+mn-cs"/>
              </a:rPr>
              <a:t>自主创业                            </a:t>
            </a:r>
            <a:r>
              <a:rPr lang="en-US" altLang="zh-CN" dirty="0">
                <a:cs typeface="+mn-cs"/>
              </a:rPr>
              <a:t>76.</a:t>
            </a:r>
            <a:r>
              <a:rPr lang="zh-CN" altLang="en-US" dirty="0">
                <a:cs typeface="+mn-cs"/>
              </a:rPr>
              <a:t>自由职业 </a:t>
            </a:r>
          </a:p>
          <a:p>
            <a:pPr marL="457200" indent="-457200" fontAlgn="auto">
              <a:lnSpc>
                <a:spcPct val="90000"/>
              </a:lnSpc>
              <a:spcAft>
                <a:spcPts val="0"/>
              </a:spcAft>
              <a:buFont typeface="Wingdings" panose="05000000000000000000" pitchFamily="2" charset="2"/>
              <a:buNone/>
              <a:defRPr/>
            </a:pPr>
            <a:r>
              <a:rPr lang="en-US" altLang="zh-CN" dirty="0">
                <a:cs typeface="+mn-cs"/>
              </a:rPr>
              <a:t>80.</a:t>
            </a:r>
            <a:r>
              <a:rPr lang="zh-CN" altLang="en-US" dirty="0">
                <a:cs typeface="+mn-cs"/>
              </a:rPr>
              <a:t>升学                                   </a:t>
            </a:r>
            <a:r>
              <a:rPr lang="en-US" altLang="zh-CN" dirty="0">
                <a:cs typeface="+mn-cs"/>
              </a:rPr>
              <a:t>85.</a:t>
            </a:r>
            <a:r>
              <a:rPr lang="zh-CN" altLang="en-US" dirty="0">
                <a:cs typeface="+mn-cs"/>
              </a:rPr>
              <a:t>出国、出境</a:t>
            </a:r>
            <a:endParaRPr lang="en-US" altLang="zh-CN" dirty="0">
              <a:cs typeface="+mn-cs"/>
            </a:endParaRPr>
          </a:p>
          <a:p>
            <a:pPr marL="457200" indent="-457200" fontAlgn="auto">
              <a:lnSpc>
                <a:spcPct val="90000"/>
              </a:lnSpc>
              <a:spcAft>
                <a:spcPts val="0"/>
              </a:spcAft>
              <a:buFont typeface="Wingdings" panose="05000000000000000000" pitchFamily="2" charset="2"/>
              <a:buNone/>
              <a:defRPr/>
            </a:pPr>
            <a:endParaRPr lang="en-US" altLang="zh-CN" dirty="0">
              <a:solidFill>
                <a:srgbClr val="FF0000"/>
              </a:solidFill>
              <a:cs typeface="+mn-cs"/>
            </a:endParaRPr>
          </a:p>
          <a:p>
            <a:pPr marL="274320" indent="-274320" fontAlgn="auto">
              <a:spcAft>
                <a:spcPts val="0"/>
              </a:spcAft>
              <a:buFont typeface="Wingdings 2" panose="05020102010507070707"/>
              <a:buChar char=""/>
              <a:defRPr/>
            </a:pPr>
            <a:endParaRPr lang="zh-CN" altLang="en-US" dirty="0">
              <a:cs typeface="+mn-cs"/>
            </a:endParaRPr>
          </a:p>
        </p:txBody>
      </p:sp>
      <p:sp>
        <p:nvSpPr>
          <p:cNvPr id="3" name="标题 2"/>
          <p:cNvSpPr>
            <a:spLocks noGrp="1"/>
          </p:cNvSpPr>
          <p:nvPr>
            <p:ph type="title"/>
          </p:nvPr>
        </p:nvSpPr>
        <p:spPr/>
        <p:txBody>
          <a:bodyPr/>
          <a:lstStyle/>
          <a:p>
            <a:pPr fontAlgn="auto">
              <a:spcAft>
                <a:spcPts val="0"/>
              </a:spcAft>
              <a:defRPr/>
            </a:pPr>
            <a:r>
              <a:rPr lang="zh-CN" altLang="en-US" dirty="0">
                <a:cs typeface="+mj-cs"/>
              </a:rPr>
              <a:t>就业类型即毕业去向</a:t>
            </a:r>
            <a:r>
              <a:rPr altLang="zh-CN" dirty="0">
                <a:cs typeface="+mj-cs"/>
              </a:rPr>
              <a:t>(14</a:t>
            </a:r>
            <a:r>
              <a:rPr lang="zh-CN" altLang="en-US" dirty="0">
                <a:cs typeface="+mj-cs"/>
              </a:rPr>
              <a:t>类</a:t>
            </a:r>
            <a:r>
              <a:rPr altLang="zh-CN" dirty="0">
                <a:cs typeface="+mj-cs"/>
              </a:rPr>
              <a:t>)</a:t>
            </a:r>
            <a:endParaRPr lang="zh-CN" altLang="en-US" dirty="0">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457200" y="1524000"/>
          <a:ext cx="8229600" cy="4770120"/>
        </p:xfrm>
        <a:graphic>
          <a:graphicData uri="http://schemas.openxmlformats.org/drawingml/2006/table">
            <a:tbl>
              <a:tblPr firstRow="1" bandRow="1">
                <a:tableStyleId>{5C22544A-7EE6-4342-B048-85BDC9FD1C3A}</a:tableStyleId>
              </a:tblPr>
              <a:tblGrid>
                <a:gridCol w="1042966">
                  <a:extLst>
                    <a:ext uri="{9D8B030D-6E8A-4147-A177-3AD203B41FA5}">
                      <a16:colId xmlns:a16="http://schemas.microsoft.com/office/drawing/2014/main" xmlns="" val="20000"/>
                    </a:ext>
                  </a:extLst>
                </a:gridCol>
                <a:gridCol w="1285884">
                  <a:extLst>
                    <a:ext uri="{9D8B030D-6E8A-4147-A177-3AD203B41FA5}">
                      <a16:colId xmlns:a16="http://schemas.microsoft.com/office/drawing/2014/main" xmlns="" val="20001"/>
                    </a:ext>
                  </a:extLst>
                </a:gridCol>
                <a:gridCol w="2571768">
                  <a:extLst>
                    <a:ext uri="{9D8B030D-6E8A-4147-A177-3AD203B41FA5}">
                      <a16:colId xmlns:a16="http://schemas.microsoft.com/office/drawing/2014/main" xmlns="" val="20002"/>
                    </a:ext>
                  </a:extLst>
                </a:gridCol>
                <a:gridCol w="2143140">
                  <a:extLst>
                    <a:ext uri="{9D8B030D-6E8A-4147-A177-3AD203B41FA5}">
                      <a16:colId xmlns:a16="http://schemas.microsoft.com/office/drawing/2014/main" xmlns="" val="20003"/>
                    </a:ext>
                  </a:extLst>
                </a:gridCol>
                <a:gridCol w="1185842">
                  <a:extLst>
                    <a:ext uri="{9D8B030D-6E8A-4147-A177-3AD203B41FA5}">
                      <a16:colId xmlns:a16="http://schemas.microsoft.com/office/drawing/2014/main" xmlns="" val="20004"/>
                    </a:ext>
                  </a:extLst>
                </a:gridCol>
              </a:tblGrid>
              <a:tr h="370840">
                <a:tc>
                  <a:txBody>
                    <a:bodyPr/>
                    <a:lstStyle/>
                    <a:p>
                      <a:pPr algn="ctr"/>
                      <a:r>
                        <a:rPr lang="zh-CN" altLang="en-US" dirty="0"/>
                        <a:t>分类</a:t>
                      </a:r>
                    </a:p>
                  </a:txBody>
                  <a:tcPr/>
                </a:tc>
                <a:tc>
                  <a:txBody>
                    <a:bodyPr/>
                    <a:lstStyle/>
                    <a:p>
                      <a:pPr algn="ctr"/>
                      <a:r>
                        <a:rPr lang="zh-CN" altLang="en-US" dirty="0"/>
                        <a:t>包含内容</a:t>
                      </a:r>
                    </a:p>
                  </a:txBody>
                  <a:tcPr/>
                </a:tc>
                <a:tc>
                  <a:txBody>
                    <a:bodyPr/>
                    <a:lstStyle/>
                    <a:p>
                      <a:pPr algn="ctr"/>
                      <a:r>
                        <a:rPr lang="zh-CN" altLang="en-US" dirty="0"/>
                        <a:t>包含的毕业去向</a:t>
                      </a:r>
                    </a:p>
                  </a:txBody>
                  <a:tcPr/>
                </a:tc>
                <a:tc gridSpan="2">
                  <a:txBody>
                    <a:bodyPr/>
                    <a:lstStyle/>
                    <a:p>
                      <a:pPr algn="ctr"/>
                      <a:r>
                        <a:rPr lang="zh-CN" altLang="en-US" dirty="0"/>
                        <a:t>统计</a:t>
                      </a:r>
                      <a:r>
                        <a:rPr lang="en-US" altLang="zh-CN" dirty="0"/>
                        <a:t>7</a:t>
                      </a:r>
                      <a:r>
                        <a:rPr lang="zh-CN" altLang="en-US" dirty="0"/>
                        <a:t>个率</a:t>
                      </a:r>
                    </a:p>
                  </a:txBody>
                  <a:tcPr/>
                </a:tc>
                <a:tc hMerge="1">
                  <a:txBody>
                    <a:bodyPr/>
                    <a:lstStyle/>
                    <a:p>
                      <a:endParaRPr lang="zh-CN" altLang="en-US" dirty="0"/>
                    </a:p>
                  </a:txBody>
                  <a:tcPr/>
                </a:tc>
                <a:extLst>
                  <a:ext uri="{0D108BD9-81ED-4DB2-BD59-A6C34878D82A}">
                    <a16:rowId xmlns:a16="http://schemas.microsoft.com/office/drawing/2014/main" xmlns="" val="10000"/>
                  </a:ext>
                </a:extLst>
              </a:tr>
              <a:tr h="370840">
                <a:tc rowSpan="3">
                  <a:txBody>
                    <a:bodyPr/>
                    <a:lstStyle/>
                    <a:p>
                      <a:r>
                        <a:rPr lang="zh-CN" altLang="en-US" dirty="0"/>
                        <a:t>就业</a:t>
                      </a:r>
                    </a:p>
                  </a:txBody>
                  <a:tcPr/>
                </a:tc>
                <a:tc>
                  <a:txBody>
                    <a:bodyPr/>
                    <a:lstStyle/>
                    <a:p>
                      <a:r>
                        <a:rPr lang="zh-CN" altLang="en-US" dirty="0"/>
                        <a:t>协议和合同就业</a:t>
                      </a:r>
                    </a:p>
                  </a:txBody>
                  <a:tcPr/>
                </a:tc>
                <a:tc>
                  <a:txBody>
                    <a:bodyPr/>
                    <a:lstStyle/>
                    <a:p>
                      <a:r>
                        <a:rPr lang="zh-CN" altLang="en-US" dirty="0"/>
                        <a:t>签就业协议形式就业</a:t>
                      </a:r>
                      <a:endParaRPr lang="en-US" altLang="zh-CN" dirty="0"/>
                    </a:p>
                    <a:p>
                      <a:r>
                        <a:rPr lang="zh-CN" altLang="en-US" dirty="0"/>
                        <a:t>签劳动合同形式就业科研助理</a:t>
                      </a:r>
                      <a:endParaRPr lang="en-US" altLang="zh-CN" dirty="0"/>
                    </a:p>
                    <a:p>
                      <a:r>
                        <a:rPr lang="zh-CN" altLang="en-US" dirty="0"/>
                        <a:t>应征义务兵</a:t>
                      </a:r>
                      <a:endParaRPr lang="en-US" altLang="zh-CN" dirty="0"/>
                    </a:p>
                    <a:p>
                      <a:r>
                        <a:rPr lang="zh-CN" altLang="en-US" dirty="0"/>
                        <a:t>国家基层项目</a:t>
                      </a:r>
                      <a:endParaRPr lang="en-US" altLang="zh-CN" dirty="0"/>
                    </a:p>
                    <a:p>
                      <a:r>
                        <a:rPr lang="zh-CN" altLang="en-US" dirty="0"/>
                        <a:t>地方基层项目</a:t>
                      </a:r>
                    </a:p>
                  </a:txBody>
                  <a:tcPr/>
                </a:tc>
                <a:tc>
                  <a:txBody>
                    <a:bodyPr/>
                    <a:lstStyle/>
                    <a:p>
                      <a:pPr algn="l"/>
                      <a:endParaRPr lang="en-US" altLang="zh-CN" dirty="0"/>
                    </a:p>
                    <a:p>
                      <a:pPr algn="l"/>
                      <a:r>
                        <a:rPr lang="zh-CN" altLang="en-US" dirty="0"/>
                        <a:t>协议和合同就业率</a:t>
                      </a:r>
                      <a:r>
                        <a:rPr lang="en-US" altLang="zh-CN" dirty="0"/>
                        <a:t>=</a:t>
                      </a:r>
                      <a:r>
                        <a:rPr lang="zh-CN" altLang="en-US" dirty="0"/>
                        <a:t>协议和合同就业数</a:t>
                      </a:r>
                      <a:r>
                        <a:rPr lang="en-US" altLang="zh-CN" dirty="0"/>
                        <a:t>/</a:t>
                      </a:r>
                      <a:r>
                        <a:rPr lang="zh-CN" altLang="en-US" dirty="0"/>
                        <a:t>毕业生总数</a:t>
                      </a:r>
                    </a:p>
                  </a:txBody>
                  <a:tcPr/>
                </a:tc>
                <a:tc rowSpan="4">
                  <a:txBody>
                    <a:bodyPr/>
                    <a:lstStyle/>
                    <a:p>
                      <a:pPr algn="l"/>
                      <a:endParaRPr lang="en-US" altLang="zh-CN" dirty="0"/>
                    </a:p>
                    <a:p>
                      <a:pPr algn="l"/>
                      <a:endParaRPr lang="en-US" altLang="zh-CN" dirty="0"/>
                    </a:p>
                    <a:p>
                      <a:pPr algn="l"/>
                      <a:r>
                        <a:rPr lang="zh-CN" altLang="en-US" dirty="0"/>
                        <a:t>就业率</a:t>
                      </a:r>
                      <a:r>
                        <a:rPr lang="en-US" altLang="zh-CN" dirty="0"/>
                        <a:t>=</a:t>
                      </a:r>
                      <a:r>
                        <a:rPr lang="zh-CN" altLang="en-US" dirty="0"/>
                        <a:t>协议和合同就业率</a:t>
                      </a:r>
                      <a:r>
                        <a:rPr lang="en-US" altLang="zh-CN" dirty="0"/>
                        <a:t>+</a:t>
                      </a:r>
                      <a:r>
                        <a:rPr lang="zh-CN" altLang="en-US" dirty="0"/>
                        <a:t>创业率</a:t>
                      </a:r>
                      <a:r>
                        <a:rPr lang="en-US" altLang="zh-CN" dirty="0"/>
                        <a:t>+</a:t>
                      </a:r>
                      <a:r>
                        <a:rPr lang="zh-CN" altLang="en-US" dirty="0"/>
                        <a:t>灵活就业率</a:t>
                      </a:r>
                      <a:r>
                        <a:rPr lang="en-US" altLang="zh-CN" dirty="0"/>
                        <a:t>+</a:t>
                      </a:r>
                      <a:r>
                        <a:rPr lang="zh-CN" altLang="en-US" dirty="0"/>
                        <a:t>升学率</a:t>
                      </a:r>
                    </a:p>
                  </a:txBody>
                  <a:tcPr/>
                </a:tc>
                <a:extLst>
                  <a:ext uri="{0D108BD9-81ED-4DB2-BD59-A6C34878D82A}">
                    <a16:rowId xmlns:a16="http://schemas.microsoft.com/office/drawing/2014/main" xmlns="" val="10001"/>
                  </a:ext>
                </a:extLst>
              </a:tr>
              <a:tr h="370840">
                <a:tc vMerge="1">
                  <a:txBody>
                    <a:bodyPr/>
                    <a:lstStyle/>
                    <a:p>
                      <a:endParaRPr lang="zh-CN" altLang="en-US"/>
                    </a:p>
                  </a:txBody>
                  <a:tcPr/>
                </a:tc>
                <a:tc>
                  <a:txBody>
                    <a:bodyPr/>
                    <a:lstStyle/>
                    <a:p>
                      <a:r>
                        <a:rPr lang="zh-CN" altLang="en-US" dirty="0"/>
                        <a:t>自主创业</a:t>
                      </a:r>
                    </a:p>
                  </a:txBody>
                  <a:tcPr/>
                </a:tc>
                <a:tc>
                  <a:txBody>
                    <a:bodyPr/>
                    <a:lstStyle/>
                    <a:p>
                      <a:r>
                        <a:rPr lang="zh-CN" altLang="en-US" dirty="0"/>
                        <a:t>自主创业</a:t>
                      </a:r>
                    </a:p>
                  </a:txBody>
                  <a:tcPr/>
                </a:tc>
                <a:tc>
                  <a:txBody>
                    <a:bodyPr/>
                    <a:lstStyle/>
                    <a:p>
                      <a:pPr algn="l"/>
                      <a:r>
                        <a:rPr lang="zh-CN" altLang="en-US" dirty="0"/>
                        <a:t>创业率</a:t>
                      </a:r>
                    </a:p>
                  </a:txBody>
                  <a:tcPr/>
                </a:tc>
                <a:tc vMerge="1">
                  <a:txBody>
                    <a:bodyPr/>
                    <a:lstStyle/>
                    <a:p>
                      <a:endParaRPr lang="zh-CN" altLang="en-US" dirty="0"/>
                    </a:p>
                  </a:txBody>
                  <a:tcPr/>
                </a:tc>
                <a:extLst>
                  <a:ext uri="{0D108BD9-81ED-4DB2-BD59-A6C34878D82A}">
                    <a16:rowId xmlns:a16="http://schemas.microsoft.com/office/drawing/2014/main" xmlns="" val="10002"/>
                  </a:ext>
                </a:extLst>
              </a:tr>
              <a:tr h="370840">
                <a:tc vMerge="1">
                  <a:txBody>
                    <a:bodyPr/>
                    <a:lstStyle/>
                    <a:p>
                      <a:endParaRPr lang="zh-CN" altLang="en-US" dirty="0"/>
                    </a:p>
                  </a:txBody>
                  <a:tcPr/>
                </a:tc>
                <a:tc>
                  <a:txBody>
                    <a:bodyPr/>
                    <a:lstStyle/>
                    <a:p>
                      <a:r>
                        <a:rPr lang="zh-CN" altLang="en-US" dirty="0"/>
                        <a:t>灵活就业</a:t>
                      </a:r>
                    </a:p>
                  </a:txBody>
                  <a:tcPr/>
                </a:tc>
                <a:tc>
                  <a:txBody>
                    <a:bodyPr/>
                    <a:lstStyle/>
                    <a:p>
                      <a:r>
                        <a:rPr lang="zh-CN" altLang="en-US" dirty="0"/>
                        <a:t>其他录用形式就业</a:t>
                      </a:r>
                      <a:endParaRPr lang="en-US" altLang="zh-CN" dirty="0"/>
                    </a:p>
                    <a:p>
                      <a:r>
                        <a:rPr lang="zh-CN" altLang="en-US" dirty="0"/>
                        <a:t>自由职业</a:t>
                      </a:r>
                    </a:p>
                  </a:txBody>
                  <a:tcPr/>
                </a:tc>
                <a:tc>
                  <a:txBody>
                    <a:bodyPr/>
                    <a:lstStyle/>
                    <a:p>
                      <a:pPr algn="l"/>
                      <a:r>
                        <a:rPr lang="zh-CN" altLang="en-US" dirty="0"/>
                        <a:t>灵活就业率</a:t>
                      </a:r>
                    </a:p>
                  </a:txBody>
                  <a:tcPr/>
                </a:tc>
                <a:tc vMerge="1">
                  <a:txBody>
                    <a:bodyPr/>
                    <a:lstStyle/>
                    <a:p>
                      <a:endParaRPr lang="zh-CN" altLang="en-US" dirty="0"/>
                    </a:p>
                  </a:txBody>
                  <a:tcPr/>
                </a:tc>
                <a:extLst>
                  <a:ext uri="{0D108BD9-81ED-4DB2-BD59-A6C34878D82A}">
                    <a16:rowId xmlns:a16="http://schemas.microsoft.com/office/drawing/2014/main" xmlns="" val="10003"/>
                  </a:ext>
                </a:extLst>
              </a:tr>
              <a:tr h="370840">
                <a:tc>
                  <a:txBody>
                    <a:bodyPr/>
                    <a:lstStyle/>
                    <a:p>
                      <a:r>
                        <a:rPr lang="zh-CN" altLang="en-US" dirty="0"/>
                        <a:t>升学</a:t>
                      </a:r>
                    </a:p>
                  </a:txBody>
                  <a:tcPr/>
                </a:tc>
                <a:tc>
                  <a:txBody>
                    <a:bodyPr/>
                    <a:lstStyle/>
                    <a:p>
                      <a:r>
                        <a:rPr lang="zh-CN" altLang="en-US" dirty="0"/>
                        <a:t>升学</a:t>
                      </a:r>
                    </a:p>
                  </a:txBody>
                  <a:tcPr/>
                </a:tc>
                <a:tc>
                  <a:txBody>
                    <a:bodyPr/>
                    <a:lstStyle/>
                    <a:p>
                      <a:r>
                        <a:rPr lang="zh-CN" altLang="en-US" dirty="0"/>
                        <a:t>升学</a:t>
                      </a:r>
                      <a:endParaRPr lang="en-US" altLang="zh-CN" dirty="0"/>
                    </a:p>
                    <a:p>
                      <a:r>
                        <a:rPr lang="zh-CN" altLang="en-US" dirty="0"/>
                        <a:t>出国、出境</a:t>
                      </a:r>
                    </a:p>
                  </a:txBody>
                  <a:tcPr/>
                </a:tc>
                <a:tc>
                  <a:txBody>
                    <a:bodyPr/>
                    <a:lstStyle/>
                    <a:p>
                      <a:pPr algn="l"/>
                      <a:r>
                        <a:rPr lang="zh-CN" altLang="en-US" dirty="0"/>
                        <a:t>升学率</a:t>
                      </a:r>
                    </a:p>
                  </a:txBody>
                  <a:tcPr/>
                </a:tc>
                <a:tc vMerge="1">
                  <a:txBody>
                    <a:bodyPr/>
                    <a:lstStyle/>
                    <a:p>
                      <a:endParaRPr lang="zh-CN" altLang="en-US" dirty="0"/>
                    </a:p>
                  </a:txBody>
                  <a:tcPr/>
                </a:tc>
                <a:extLst>
                  <a:ext uri="{0D108BD9-81ED-4DB2-BD59-A6C34878D82A}">
                    <a16:rowId xmlns:a16="http://schemas.microsoft.com/office/drawing/2014/main" xmlns="" val="10004"/>
                  </a:ext>
                </a:extLst>
              </a:tr>
              <a:tr h="370840">
                <a:tc>
                  <a:txBody>
                    <a:bodyPr/>
                    <a:lstStyle/>
                    <a:p>
                      <a:r>
                        <a:rPr lang="zh-CN" altLang="en-US" dirty="0"/>
                        <a:t>未就业</a:t>
                      </a:r>
                    </a:p>
                  </a:txBody>
                  <a:tcPr/>
                </a:tc>
                <a:tc>
                  <a:txBody>
                    <a:bodyPr/>
                    <a:lstStyle/>
                    <a:p>
                      <a:r>
                        <a:rPr lang="zh-CN" altLang="en-US" dirty="0"/>
                        <a:t>暂不就业</a:t>
                      </a:r>
                    </a:p>
                  </a:txBody>
                  <a:tcPr/>
                </a:tc>
                <a:tc>
                  <a:txBody>
                    <a:bodyPr/>
                    <a:lstStyle/>
                    <a:p>
                      <a:r>
                        <a:rPr lang="zh-CN" altLang="en-US" dirty="0"/>
                        <a:t>不就业拟升学</a:t>
                      </a:r>
                      <a:endParaRPr lang="en-US" altLang="zh-CN" dirty="0"/>
                    </a:p>
                    <a:p>
                      <a:r>
                        <a:rPr lang="zh-CN" altLang="en-US" dirty="0"/>
                        <a:t>其他暂不就业</a:t>
                      </a:r>
                    </a:p>
                  </a:txBody>
                  <a:tcPr/>
                </a:tc>
                <a:tc>
                  <a:txBody>
                    <a:bodyPr/>
                    <a:lstStyle/>
                    <a:p>
                      <a:pPr algn="l"/>
                      <a:r>
                        <a:rPr lang="zh-CN" altLang="en-US" dirty="0"/>
                        <a:t>暂不就业率</a:t>
                      </a:r>
                    </a:p>
                  </a:txBody>
                  <a:tcPr/>
                </a:tc>
                <a:tc>
                  <a:txBody>
                    <a:bodyPr/>
                    <a:lstStyle/>
                    <a:p>
                      <a:pPr algn="l"/>
                      <a:endParaRPr lang="zh-CN" altLang="en-US" dirty="0"/>
                    </a:p>
                  </a:txBody>
                  <a:tcPr/>
                </a:tc>
                <a:extLst>
                  <a:ext uri="{0D108BD9-81ED-4DB2-BD59-A6C34878D82A}">
                    <a16:rowId xmlns:a16="http://schemas.microsoft.com/office/drawing/2014/main" xmlns="" val="10005"/>
                  </a:ext>
                </a:extLst>
              </a:tr>
              <a:tr h="370840">
                <a:tc>
                  <a:txBody>
                    <a:bodyPr/>
                    <a:lstStyle/>
                    <a:p>
                      <a:endParaRPr lang="zh-CN" altLang="en-US"/>
                    </a:p>
                  </a:txBody>
                  <a:tcPr/>
                </a:tc>
                <a:tc>
                  <a:txBody>
                    <a:bodyPr/>
                    <a:lstStyle/>
                    <a:p>
                      <a:r>
                        <a:rPr lang="zh-CN" altLang="en-US" dirty="0"/>
                        <a:t>待就业</a:t>
                      </a:r>
                    </a:p>
                  </a:txBody>
                  <a:tcPr/>
                </a:tc>
                <a:tc>
                  <a:txBody>
                    <a:bodyPr/>
                    <a:lstStyle/>
                    <a:p>
                      <a:r>
                        <a:rPr lang="zh-CN" altLang="en-US" dirty="0"/>
                        <a:t>待就业</a:t>
                      </a:r>
                    </a:p>
                  </a:txBody>
                  <a:tcPr/>
                </a:tc>
                <a:tc>
                  <a:txBody>
                    <a:bodyPr/>
                    <a:lstStyle/>
                    <a:p>
                      <a:pPr algn="l"/>
                      <a:r>
                        <a:rPr lang="zh-CN" altLang="en-US" dirty="0"/>
                        <a:t>待就业率</a:t>
                      </a:r>
                    </a:p>
                  </a:txBody>
                  <a:tcPr/>
                </a:tc>
                <a:tc>
                  <a:txBody>
                    <a:bodyPr/>
                    <a:lstStyle/>
                    <a:p>
                      <a:pPr algn="l"/>
                      <a:endParaRPr lang="zh-CN" altLang="en-US" dirty="0"/>
                    </a:p>
                  </a:txBody>
                  <a:tcPr/>
                </a:tc>
                <a:extLst>
                  <a:ext uri="{0D108BD9-81ED-4DB2-BD59-A6C34878D82A}">
                    <a16:rowId xmlns:a16="http://schemas.microsoft.com/office/drawing/2014/main" xmlns="" val="10006"/>
                  </a:ext>
                </a:extLst>
              </a:tr>
            </a:tbl>
          </a:graphicData>
        </a:graphic>
      </p:graphicFrame>
      <p:sp>
        <p:nvSpPr>
          <p:cNvPr id="3" name="标题 2"/>
          <p:cNvSpPr>
            <a:spLocks noGrp="1"/>
          </p:cNvSpPr>
          <p:nvPr>
            <p:ph type="title"/>
          </p:nvPr>
        </p:nvSpPr>
        <p:spPr/>
        <p:txBody>
          <a:bodyPr/>
          <a:lstStyle/>
          <a:p>
            <a:r>
              <a:rPr lang="zh-CN" altLang="en-US" dirty="0"/>
              <a:t>就业去向及就业统计分类</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2021530519"/>
              </p:ext>
            </p:extLst>
          </p:nvPr>
        </p:nvGraphicFramePr>
        <p:xfrm>
          <a:off x="457200" y="1524000"/>
          <a:ext cx="8229600" cy="4856480"/>
        </p:xfrm>
        <a:graphic>
          <a:graphicData uri="http://schemas.openxmlformats.org/drawingml/2006/table">
            <a:tbl>
              <a:tblPr firstRow="1" bandRow="1">
                <a:tableStyleId>{5C22544A-7EE6-4342-B048-85BDC9FD1C3A}</a:tableStyleId>
              </a:tblPr>
              <a:tblGrid>
                <a:gridCol w="757214">
                  <a:extLst>
                    <a:ext uri="{9D8B030D-6E8A-4147-A177-3AD203B41FA5}">
                      <a16:colId xmlns:a16="http://schemas.microsoft.com/office/drawing/2014/main" xmlns="" val="20000"/>
                    </a:ext>
                  </a:extLst>
                </a:gridCol>
                <a:gridCol w="1143008">
                  <a:extLst>
                    <a:ext uri="{9D8B030D-6E8A-4147-A177-3AD203B41FA5}">
                      <a16:colId xmlns:a16="http://schemas.microsoft.com/office/drawing/2014/main" xmlns="" val="20001"/>
                    </a:ext>
                  </a:extLst>
                </a:gridCol>
                <a:gridCol w="4000528">
                  <a:extLst>
                    <a:ext uri="{9D8B030D-6E8A-4147-A177-3AD203B41FA5}">
                      <a16:colId xmlns:a16="http://schemas.microsoft.com/office/drawing/2014/main" xmlns="" val="20002"/>
                    </a:ext>
                  </a:extLst>
                </a:gridCol>
                <a:gridCol w="2328850">
                  <a:extLst>
                    <a:ext uri="{9D8B030D-6E8A-4147-A177-3AD203B41FA5}">
                      <a16:colId xmlns:a16="http://schemas.microsoft.com/office/drawing/2014/main" xmlns="" val="20003"/>
                    </a:ext>
                  </a:extLst>
                </a:gridCol>
              </a:tblGrid>
              <a:tr h="370840">
                <a:tc>
                  <a:txBody>
                    <a:bodyPr/>
                    <a:lstStyle/>
                    <a:p>
                      <a:r>
                        <a:rPr lang="zh-CN" altLang="en-US" dirty="0"/>
                        <a:t>分类</a:t>
                      </a:r>
                    </a:p>
                  </a:txBody>
                  <a:tcPr/>
                </a:tc>
                <a:tc>
                  <a:txBody>
                    <a:bodyPr/>
                    <a:lstStyle/>
                    <a:p>
                      <a:r>
                        <a:rPr lang="zh-CN" altLang="en-US" dirty="0"/>
                        <a:t>毕业去向</a:t>
                      </a:r>
                    </a:p>
                  </a:txBody>
                  <a:tcPr/>
                </a:tc>
                <a:tc>
                  <a:txBody>
                    <a:bodyPr/>
                    <a:lstStyle/>
                    <a:p>
                      <a:r>
                        <a:rPr lang="zh-CN" altLang="en-US" dirty="0"/>
                        <a:t>指标说明</a:t>
                      </a:r>
                    </a:p>
                  </a:txBody>
                  <a:tcPr/>
                </a:tc>
                <a:tc>
                  <a:txBody>
                    <a:bodyPr/>
                    <a:lstStyle/>
                    <a:p>
                      <a:r>
                        <a:rPr lang="zh-CN" altLang="en-US" dirty="0" smtClean="0"/>
                        <a:t>派遣审核</a:t>
                      </a:r>
                      <a:r>
                        <a:rPr lang="zh-CN" altLang="en-US" dirty="0"/>
                        <a:t>依据</a:t>
                      </a:r>
                    </a:p>
                  </a:txBody>
                  <a:tcPr/>
                </a:tc>
                <a:extLst>
                  <a:ext uri="{0D108BD9-81ED-4DB2-BD59-A6C34878D82A}">
                    <a16:rowId xmlns:a16="http://schemas.microsoft.com/office/drawing/2014/main" xmlns="" val="10000"/>
                  </a:ext>
                </a:extLst>
              </a:tr>
              <a:tr h="370840">
                <a:tc rowSpan="7">
                  <a:txBody>
                    <a:bodyPr/>
                    <a:lstStyle/>
                    <a:p>
                      <a:r>
                        <a:rPr lang="zh-CN" altLang="en-US" dirty="0"/>
                        <a:t>就业</a:t>
                      </a:r>
                    </a:p>
                  </a:txBody>
                  <a:tcPr/>
                </a:tc>
                <a:tc rowSpan="7">
                  <a:txBody>
                    <a:bodyPr/>
                    <a:lstStyle/>
                    <a:p>
                      <a:r>
                        <a:rPr lang="zh-CN" altLang="en-US" dirty="0"/>
                        <a:t>签协议形式就业</a:t>
                      </a:r>
                    </a:p>
                  </a:txBody>
                  <a:tcPr/>
                </a:tc>
                <a:tc>
                  <a:txBody>
                    <a:bodyPr/>
                    <a:lstStyle/>
                    <a:p>
                      <a:r>
                        <a:rPr lang="zh-CN" altLang="en-US" dirty="0">
                          <a:solidFill>
                            <a:srgbClr val="FF0000"/>
                          </a:solidFill>
                        </a:rPr>
                        <a:t>与就业单位签订三方协议书，且盖有单位人力资源（人事）部门公章或单位行政公章</a:t>
                      </a:r>
                    </a:p>
                  </a:txBody>
                  <a:tcPr/>
                </a:tc>
                <a:tc>
                  <a:txBody>
                    <a:bodyPr/>
                    <a:lstStyle/>
                    <a:p>
                      <a:r>
                        <a:rPr lang="zh-CN" altLang="en-US" dirty="0"/>
                        <a:t>三方协议书</a:t>
                      </a:r>
                    </a:p>
                  </a:txBody>
                  <a:tcPr/>
                </a:tc>
                <a:extLst>
                  <a:ext uri="{0D108BD9-81ED-4DB2-BD59-A6C34878D82A}">
                    <a16:rowId xmlns:a16="http://schemas.microsoft.com/office/drawing/2014/main" xmlns="" val="10001"/>
                  </a:ext>
                </a:extLst>
              </a:tr>
              <a:tr h="370840">
                <a:tc vMerge="1">
                  <a:txBody>
                    <a:bodyPr/>
                    <a:lstStyle/>
                    <a:p>
                      <a:endParaRPr lang="zh-CN" altLang="en-US" dirty="0"/>
                    </a:p>
                  </a:txBody>
                  <a:tcPr/>
                </a:tc>
                <a:tc vMerge="1">
                  <a:txBody>
                    <a:bodyPr/>
                    <a:lstStyle/>
                    <a:p>
                      <a:endParaRPr lang="zh-CN" altLang="en-US" dirty="0"/>
                    </a:p>
                  </a:txBody>
                  <a:tcPr/>
                </a:tc>
                <a:tc>
                  <a:txBody>
                    <a:bodyPr/>
                    <a:lstStyle/>
                    <a:p>
                      <a:r>
                        <a:rPr lang="zh-CN" altLang="en-US" dirty="0"/>
                        <a:t>具有人事调配权限的单位出具的接收毕业生及其人事关系的录用接收函</a:t>
                      </a:r>
                    </a:p>
                  </a:txBody>
                  <a:tcPr/>
                </a:tc>
                <a:tc>
                  <a:txBody>
                    <a:bodyPr/>
                    <a:lstStyle/>
                    <a:p>
                      <a:r>
                        <a:rPr lang="zh-CN" altLang="en-US" dirty="0"/>
                        <a:t>依据用人单位出具的接收函、录用文件等</a:t>
                      </a:r>
                    </a:p>
                  </a:txBody>
                  <a:tcPr/>
                </a:tc>
                <a:extLst>
                  <a:ext uri="{0D108BD9-81ED-4DB2-BD59-A6C34878D82A}">
                    <a16:rowId xmlns:a16="http://schemas.microsoft.com/office/drawing/2014/main" xmlns="" val="10002"/>
                  </a:ext>
                </a:extLst>
              </a:tr>
              <a:tr h="370840">
                <a:tc vMerge="1">
                  <a:txBody>
                    <a:bodyPr/>
                    <a:lstStyle/>
                    <a:p>
                      <a:endParaRPr lang="zh-CN" altLang="en-US" dirty="0"/>
                    </a:p>
                  </a:txBody>
                  <a:tcPr/>
                </a:tc>
                <a:tc vMerge="1">
                  <a:txBody>
                    <a:bodyPr/>
                    <a:lstStyle/>
                    <a:p>
                      <a:endParaRPr lang="zh-CN" altLang="en-US"/>
                    </a:p>
                  </a:txBody>
                  <a:tcPr/>
                </a:tc>
                <a:tc>
                  <a:txBody>
                    <a:bodyPr/>
                    <a:lstStyle/>
                    <a:p>
                      <a:r>
                        <a:rPr lang="zh-CN" altLang="en-US" dirty="0"/>
                        <a:t>定向、委培毕业生回原定向、委培单位就业</a:t>
                      </a:r>
                    </a:p>
                  </a:txBody>
                  <a:tcPr/>
                </a:tc>
                <a:tc>
                  <a:txBody>
                    <a:bodyPr/>
                    <a:lstStyle/>
                    <a:p>
                      <a:r>
                        <a:rPr lang="zh-CN" altLang="en-US" dirty="0"/>
                        <a:t>与定向委培单位签定的协议</a:t>
                      </a:r>
                    </a:p>
                  </a:txBody>
                  <a:tcPr/>
                </a:tc>
                <a:extLst>
                  <a:ext uri="{0D108BD9-81ED-4DB2-BD59-A6C34878D82A}">
                    <a16:rowId xmlns:a16="http://schemas.microsoft.com/office/drawing/2014/main" xmlns="" val="10003"/>
                  </a:ext>
                </a:extLst>
              </a:tr>
              <a:tr h="370840">
                <a:tc vMerge="1">
                  <a:txBody>
                    <a:bodyPr/>
                    <a:lstStyle/>
                    <a:p>
                      <a:endParaRPr lang="zh-CN" altLang="en-US" dirty="0"/>
                    </a:p>
                  </a:txBody>
                  <a:tcPr/>
                </a:tc>
                <a:tc vMerge="1">
                  <a:txBody>
                    <a:bodyPr/>
                    <a:lstStyle/>
                    <a:p>
                      <a:endParaRPr lang="zh-CN" altLang="en-US"/>
                    </a:p>
                  </a:txBody>
                  <a:tcPr/>
                </a:tc>
                <a:tc>
                  <a:txBody>
                    <a:bodyPr/>
                    <a:lstStyle/>
                    <a:p>
                      <a:r>
                        <a:rPr lang="zh-CN" altLang="en-US" dirty="0" smtClean="0"/>
                        <a:t>军队直招士官</a:t>
                      </a:r>
                      <a:r>
                        <a:rPr lang="zh-CN" altLang="en-US" dirty="0"/>
                        <a:t>或文职人员，边防、消防、海</a:t>
                      </a:r>
                      <a:r>
                        <a:rPr lang="zh-CN" altLang="en-US" dirty="0" smtClean="0"/>
                        <a:t>警、森警等</a:t>
                      </a:r>
                      <a:endParaRPr lang="zh-CN" altLang="en-US" dirty="0"/>
                    </a:p>
                  </a:txBody>
                  <a:tcPr/>
                </a:tc>
                <a:tc>
                  <a:txBody>
                    <a:bodyPr/>
                    <a:lstStyle/>
                    <a:p>
                      <a:r>
                        <a:rPr lang="zh-CN" altLang="en-US" dirty="0"/>
                        <a:t>招收协议书</a:t>
                      </a:r>
                    </a:p>
                  </a:txBody>
                  <a:tcPr/>
                </a:tc>
                <a:extLst>
                  <a:ext uri="{0D108BD9-81ED-4DB2-BD59-A6C34878D82A}">
                    <a16:rowId xmlns:a16="http://schemas.microsoft.com/office/drawing/2014/main" xmlns="" val="10004"/>
                  </a:ext>
                </a:extLst>
              </a:tr>
              <a:tr h="370840">
                <a:tc vMerge="1">
                  <a:txBody>
                    <a:bodyPr/>
                    <a:lstStyle/>
                    <a:p>
                      <a:endParaRPr lang="zh-CN" altLang="en-US" dirty="0"/>
                    </a:p>
                  </a:txBody>
                  <a:tcPr/>
                </a:tc>
                <a:tc vMerge="1">
                  <a:txBody>
                    <a:bodyPr/>
                    <a:lstStyle/>
                    <a:p>
                      <a:endParaRPr lang="zh-CN" altLang="en-US"/>
                    </a:p>
                  </a:txBody>
                  <a:tcPr/>
                </a:tc>
                <a:tc>
                  <a:txBody>
                    <a:bodyPr/>
                    <a:lstStyle/>
                    <a:p>
                      <a:r>
                        <a:rPr lang="zh-CN" altLang="en-US" dirty="0"/>
                        <a:t>国际组织任职</a:t>
                      </a:r>
                    </a:p>
                  </a:txBody>
                  <a:tcPr/>
                </a:tc>
                <a:tc>
                  <a:txBody>
                    <a:bodyPr/>
                    <a:lstStyle/>
                    <a:p>
                      <a:r>
                        <a:rPr lang="zh-CN" altLang="en-US" dirty="0"/>
                        <a:t>国际组织出具的接收材料</a:t>
                      </a:r>
                    </a:p>
                  </a:txBody>
                  <a:tcPr/>
                </a:tc>
                <a:extLst>
                  <a:ext uri="{0D108BD9-81ED-4DB2-BD59-A6C34878D82A}">
                    <a16:rowId xmlns:a16="http://schemas.microsoft.com/office/drawing/2014/main" xmlns="" val="10005"/>
                  </a:ext>
                </a:extLst>
              </a:tr>
              <a:tr h="370840">
                <a:tc vMerge="1">
                  <a:txBody>
                    <a:bodyPr/>
                    <a:lstStyle/>
                    <a:p>
                      <a:endParaRPr lang="zh-CN" altLang="en-US" dirty="0"/>
                    </a:p>
                  </a:txBody>
                  <a:tcPr/>
                </a:tc>
                <a:tc vMerge="1">
                  <a:txBody>
                    <a:bodyPr/>
                    <a:lstStyle/>
                    <a:p>
                      <a:endParaRPr lang="zh-CN" altLang="en-US"/>
                    </a:p>
                  </a:txBody>
                  <a:tcPr/>
                </a:tc>
                <a:tc>
                  <a:txBody>
                    <a:bodyPr/>
                    <a:lstStyle/>
                    <a:p>
                      <a:r>
                        <a:rPr lang="zh-CN" altLang="en-US" dirty="0">
                          <a:solidFill>
                            <a:srgbClr val="FF0000"/>
                          </a:solidFill>
                        </a:rPr>
                        <a:t>出国、出境就业</a:t>
                      </a:r>
                    </a:p>
                  </a:txBody>
                  <a:tcPr/>
                </a:tc>
                <a:tc>
                  <a:txBody>
                    <a:bodyPr/>
                    <a:lstStyle/>
                    <a:p>
                      <a:r>
                        <a:rPr lang="zh-CN" altLang="en-US" dirty="0"/>
                        <a:t>国外用人单位开具的接收证明或出国签证</a:t>
                      </a:r>
                    </a:p>
                  </a:txBody>
                  <a:tcPr/>
                </a:tc>
                <a:extLst>
                  <a:ext uri="{0D108BD9-81ED-4DB2-BD59-A6C34878D82A}">
                    <a16:rowId xmlns:a16="http://schemas.microsoft.com/office/drawing/2014/main" xmlns="" val="10006"/>
                  </a:ext>
                </a:extLst>
              </a:tr>
              <a:tr h="370840">
                <a:tc vMerge="1">
                  <a:txBody>
                    <a:bodyPr/>
                    <a:lstStyle/>
                    <a:p>
                      <a:endParaRPr lang="zh-CN" altLang="en-US" dirty="0"/>
                    </a:p>
                  </a:txBody>
                  <a:tcPr/>
                </a:tc>
                <a:tc vMerge="1">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extLst>
                  <a:ext uri="{0D108BD9-81ED-4DB2-BD59-A6C34878D82A}">
                    <a16:rowId xmlns:a16="http://schemas.microsoft.com/office/drawing/2014/main" xmlns="" val="10007"/>
                  </a:ext>
                </a:extLst>
              </a:tr>
            </a:tbl>
          </a:graphicData>
        </a:graphic>
      </p:graphicFrame>
      <p:sp>
        <p:nvSpPr>
          <p:cNvPr id="3" name="标题 2"/>
          <p:cNvSpPr>
            <a:spLocks noGrp="1"/>
          </p:cNvSpPr>
          <p:nvPr>
            <p:ph type="title"/>
          </p:nvPr>
        </p:nvSpPr>
        <p:spPr/>
        <p:txBody>
          <a:bodyPr/>
          <a:lstStyle/>
          <a:p>
            <a:r>
              <a:rPr lang="zh-CN" altLang="en-US" dirty="0"/>
              <a:t>指标说明</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2438599147"/>
              </p:ext>
            </p:extLst>
          </p:nvPr>
        </p:nvGraphicFramePr>
        <p:xfrm>
          <a:off x="448070" y="260648"/>
          <a:ext cx="8247859" cy="6492240"/>
        </p:xfrm>
        <a:graphic>
          <a:graphicData uri="http://schemas.openxmlformats.org/drawingml/2006/table">
            <a:tbl>
              <a:tblPr firstRow="1" bandRow="1">
                <a:tableStyleId>{5C22544A-7EE6-4342-B048-85BDC9FD1C3A}</a:tableStyleId>
              </a:tblPr>
              <a:tblGrid>
                <a:gridCol w="758894">
                  <a:extLst>
                    <a:ext uri="{9D8B030D-6E8A-4147-A177-3AD203B41FA5}">
                      <a16:colId xmlns:a16="http://schemas.microsoft.com/office/drawing/2014/main" xmlns="" val="20000"/>
                    </a:ext>
                  </a:extLst>
                </a:gridCol>
                <a:gridCol w="1575123">
                  <a:extLst>
                    <a:ext uri="{9D8B030D-6E8A-4147-A177-3AD203B41FA5}">
                      <a16:colId xmlns:a16="http://schemas.microsoft.com/office/drawing/2014/main" xmlns="" val="20001"/>
                    </a:ext>
                  </a:extLst>
                </a:gridCol>
                <a:gridCol w="3579825">
                  <a:extLst>
                    <a:ext uri="{9D8B030D-6E8A-4147-A177-3AD203B41FA5}">
                      <a16:colId xmlns:a16="http://schemas.microsoft.com/office/drawing/2014/main" xmlns="" val="20002"/>
                    </a:ext>
                  </a:extLst>
                </a:gridCol>
                <a:gridCol w="2334017">
                  <a:extLst>
                    <a:ext uri="{9D8B030D-6E8A-4147-A177-3AD203B41FA5}">
                      <a16:colId xmlns:a16="http://schemas.microsoft.com/office/drawing/2014/main" xmlns="" val="20003"/>
                    </a:ext>
                  </a:extLst>
                </a:gridCol>
              </a:tblGrid>
              <a:tr h="359463">
                <a:tc>
                  <a:txBody>
                    <a:bodyPr/>
                    <a:lstStyle/>
                    <a:p>
                      <a:r>
                        <a:rPr lang="zh-CN" altLang="en-US" dirty="0"/>
                        <a:t>分类</a:t>
                      </a:r>
                    </a:p>
                  </a:txBody>
                  <a:tcPr/>
                </a:tc>
                <a:tc>
                  <a:txBody>
                    <a:bodyPr/>
                    <a:lstStyle/>
                    <a:p>
                      <a:r>
                        <a:rPr lang="zh-CN" altLang="en-US" dirty="0"/>
                        <a:t>毕业去向</a:t>
                      </a:r>
                    </a:p>
                  </a:txBody>
                  <a:tcPr/>
                </a:tc>
                <a:tc>
                  <a:txBody>
                    <a:bodyPr/>
                    <a:lstStyle/>
                    <a:p>
                      <a:r>
                        <a:rPr lang="zh-CN" altLang="en-US" dirty="0"/>
                        <a:t>指标说明</a:t>
                      </a:r>
                    </a:p>
                  </a:txBody>
                  <a:tcPr/>
                </a:tc>
                <a:tc>
                  <a:txBody>
                    <a:bodyPr/>
                    <a:lstStyle/>
                    <a:p>
                      <a:r>
                        <a:rPr lang="zh-CN" altLang="en-US" dirty="0" smtClean="0"/>
                        <a:t>派遣审核</a:t>
                      </a:r>
                      <a:r>
                        <a:rPr lang="zh-CN" altLang="en-US" dirty="0"/>
                        <a:t>依据</a:t>
                      </a:r>
                    </a:p>
                  </a:txBody>
                  <a:tcPr/>
                </a:tc>
                <a:extLst>
                  <a:ext uri="{0D108BD9-81ED-4DB2-BD59-A6C34878D82A}">
                    <a16:rowId xmlns:a16="http://schemas.microsoft.com/office/drawing/2014/main" xmlns="" val="10000"/>
                  </a:ext>
                </a:extLst>
              </a:tr>
              <a:tr h="620443">
                <a:tc rowSpan="10">
                  <a:txBody>
                    <a:bodyPr/>
                    <a:lstStyle/>
                    <a:p>
                      <a:r>
                        <a:rPr lang="zh-CN" altLang="en-US" dirty="0"/>
                        <a:t>就业</a:t>
                      </a:r>
                    </a:p>
                  </a:txBody>
                  <a:tcPr/>
                </a:tc>
                <a:tc>
                  <a:txBody>
                    <a:bodyPr/>
                    <a:lstStyle/>
                    <a:p>
                      <a:r>
                        <a:rPr lang="zh-CN" altLang="en-US" dirty="0"/>
                        <a:t>签劳动合同形式就业</a:t>
                      </a:r>
                    </a:p>
                  </a:txBody>
                  <a:tcPr/>
                </a:tc>
                <a:tc>
                  <a:txBody>
                    <a:bodyPr/>
                    <a:lstStyle/>
                    <a:p>
                      <a:r>
                        <a:rPr lang="zh-CN" altLang="en-US" dirty="0"/>
                        <a:t>劳动合同或用人单位提供的录用文件</a:t>
                      </a:r>
                    </a:p>
                  </a:txBody>
                  <a:tcPr/>
                </a:tc>
                <a:tc>
                  <a:txBody>
                    <a:bodyPr/>
                    <a:lstStyle/>
                    <a:p>
                      <a:r>
                        <a:rPr lang="zh-CN" altLang="en-US" dirty="0"/>
                        <a:t>劳动合同</a:t>
                      </a:r>
                    </a:p>
                  </a:txBody>
                  <a:tcPr/>
                </a:tc>
                <a:extLst>
                  <a:ext uri="{0D108BD9-81ED-4DB2-BD59-A6C34878D82A}">
                    <a16:rowId xmlns:a16="http://schemas.microsoft.com/office/drawing/2014/main" xmlns="" val="10001"/>
                  </a:ext>
                </a:extLst>
              </a:tr>
              <a:tr h="886348">
                <a:tc vMerge="1">
                  <a:txBody>
                    <a:bodyPr/>
                    <a:lstStyle/>
                    <a:p>
                      <a:endParaRPr lang="zh-CN" altLang="en-US" dirty="0"/>
                    </a:p>
                  </a:txBody>
                  <a:tcPr/>
                </a:tc>
                <a:tc>
                  <a:txBody>
                    <a:bodyPr/>
                    <a:lstStyle/>
                    <a:p>
                      <a:r>
                        <a:rPr lang="zh-CN" altLang="en-US" dirty="0"/>
                        <a:t>科研助理</a:t>
                      </a:r>
                    </a:p>
                  </a:txBody>
                  <a:tcPr/>
                </a:tc>
                <a:tc>
                  <a:txBody>
                    <a:bodyPr/>
                    <a:lstStyle/>
                    <a:p>
                      <a:r>
                        <a:rPr lang="zh-CN" altLang="en-US" dirty="0"/>
                        <a:t>高校、科研机构和企业聘用作为研究助理和辅助人员参与研究工作</a:t>
                      </a:r>
                    </a:p>
                  </a:txBody>
                  <a:tcPr/>
                </a:tc>
                <a:tc>
                  <a:txBody>
                    <a:bodyPr/>
                    <a:lstStyle/>
                    <a:p>
                      <a:r>
                        <a:rPr lang="zh-CN" altLang="en-US" dirty="0"/>
                        <a:t>高校、科研机构和企业出具的证明</a:t>
                      </a:r>
                    </a:p>
                  </a:txBody>
                  <a:tcPr/>
                </a:tc>
                <a:extLst>
                  <a:ext uri="{0D108BD9-81ED-4DB2-BD59-A6C34878D82A}">
                    <a16:rowId xmlns:a16="http://schemas.microsoft.com/office/drawing/2014/main" xmlns="" val="10002"/>
                  </a:ext>
                </a:extLst>
              </a:tr>
              <a:tr h="359463">
                <a:tc vMerge="1">
                  <a:txBody>
                    <a:bodyPr/>
                    <a:lstStyle/>
                    <a:p>
                      <a:endParaRPr lang="zh-CN" altLang="en-US"/>
                    </a:p>
                  </a:txBody>
                  <a:tcPr/>
                </a:tc>
                <a:tc>
                  <a:txBody>
                    <a:bodyPr/>
                    <a:lstStyle/>
                    <a:p>
                      <a:r>
                        <a:rPr lang="zh-CN" altLang="en-US" dirty="0"/>
                        <a:t>应征义务兵</a:t>
                      </a:r>
                    </a:p>
                  </a:txBody>
                  <a:tcPr/>
                </a:tc>
                <a:tc>
                  <a:txBody>
                    <a:bodyPr/>
                    <a:lstStyle/>
                    <a:p>
                      <a:r>
                        <a:rPr lang="zh-CN" altLang="en-US" dirty="0"/>
                        <a:t>应征义务兵</a:t>
                      </a:r>
                    </a:p>
                  </a:txBody>
                  <a:tcPr/>
                </a:tc>
                <a:tc>
                  <a:txBody>
                    <a:bodyPr/>
                    <a:lstStyle/>
                    <a:p>
                      <a:r>
                        <a:rPr lang="zh-CN" altLang="en-US" dirty="0" smtClean="0"/>
                        <a:t>预定兵</a:t>
                      </a:r>
                      <a:r>
                        <a:rPr lang="zh-CN" altLang="en-US" dirty="0"/>
                        <a:t>或入伍通知书</a:t>
                      </a:r>
                    </a:p>
                  </a:txBody>
                  <a:tcPr/>
                </a:tc>
                <a:extLst>
                  <a:ext uri="{0D108BD9-81ED-4DB2-BD59-A6C34878D82A}">
                    <a16:rowId xmlns:a16="http://schemas.microsoft.com/office/drawing/2014/main" xmlns="" val="10003"/>
                  </a:ext>
                </a:extLst>
              </a:tr>
              <a:tr h="359463">
                <a:tc vMerge="1">
                  <a:txBody>
                    <a:bodyPr/>
                    <a:lstStyle/>
                    <a:p>
                      <a:endParaRPr lang="zh-CN" altLang="en-US" dirty="0"/>
                    </a:p>
                  </a:txBody>
                  <a:tcPr/>
                </a:tc>
                <a:tc>
                  <a:txBody>
                    <a:bodyPr/>
                    <a:lstStyle/>
                    <a:p>
                      <a:r>
                        <a:rPr lang="zh-CN" altLang="en-US" dirty="0"/>
                        <a:t>国家基层项目</a:t>
                      </a:r>
                    </a:p>
                  </a:txBody>
                  <a:tcPr/>
                </a:tc>
                <a:tc>
                  <a:txBody>
                    <a:bodyPr/>
                    <a:lstStyle/>
                    <a:p>
                      <a:r>
                        <a:rPr lang="zh-CN" altLang="en-US" dirty="0"/>
                        <a:t>西部</a:t>
                      </a:r>
                      <a:r>
                        <a:rPr lang="zh-CN" altLang="en-US" dirty="0" smtClean="0"/>
                        <a:t>计划、三支一扶</a:t>
                      </a:r>
                      <a:endParaRPr lang="zh-CN" altLang="en-US" dirty="0"/>
                    </a:p>
                  </a:txBody>
                  <a:tcPr/>
                </a:tc>
                <a:tc>
                  <a:txBody>
                    <a:bodyPr/>
                    <a:lstStyle/>
                    <a:p>
                      <a:r>
                        <a:rPr lang="zh-CN" altLang="en-US" dirty="0"/>
                        <a:t>录用单位的录用文件</a:t>
                      </a:r>
                    </a:p>
                  </a:txBody>
                  <a:tcPr/>
                </a:tc>
                <a:extLst>
                  <a:ext uri="{0D108BD9-81ED-4DB2-BD59-A6C34878D82A}">
                    <a16:rowId xmlns:a16="http://schemas.microsoft.com/office/drawing/2014/main" xmlns="" val="10004"/>
                  </a:ext>
                </a:extLst>
              </a:tr>
              <a:tr h="886348">
                <a:tc vMerge="1">
                  <a:txBody>
                    <a:bodyPr/>
                    <a:lstStyle/>
                    <a:p>
                      <a:endParaRPr lang="zh-CN" altLang="en-US" dirty="0"/>
                    </a:p>
                  </a:txBody>
                  <a:tcPr/>
                </a:tc>
                <a:tc>
                  <a:txBody>
                    <a:bodyPr/>
                    <a:lstStyle/>
                    <a:p>
                      <a:r>
                        <a:rPr lang="zh-CN" altLang="en-US" dirty="0"/>
                        <a:t>地方基层项目</a:t>
                      </a:r>
                    </a:p>
                  </a:txBody>
                  <a:tcPr/>
                </a:tc>
                <a:tc>
                  <a:txBody>
                    <a:bodyPr/>
                    <a:lstStyle/>
                    <a:p>
                      <a:r>
                        <a:rPr lang="zh-CN" altLang="en-US" dirty="0" smtClean="0"/>
                        <a:t>选调</a:t>
                      </a:r>
                      <a:r>
                        <a:rPr lang="zh-CN" altLang="en-US" dirty="0"/>
                        <a:t>生、志愿服务社区、志愿服务欠发达地区、其他（特岗</a:t>
                      </a:r>
                      <a:r>
                        <a:rPr lang="zh-CN" altLang="en-US" dirty="0" smtClean="0"/>
                        <a:t>教师一懂两爱村务工作者等</a:t>
                      </a:r>
                      <a:r>
                        <a:rPr lang="zh-CN" altLang="en-US"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录用单位的录用文件</a:t>
                      </a:r>
                    </a:p>
                    <a:p>
                      <a:endParaRPr lang="zh-CN" altLang="en-US" dirty="0"/>
                    </a:p>
                  </a:txBody>
                  <a:tcPr/>
                </a:tc>
                <a:extLst>
                  <a:ext uri="{0D108BD9-81ED-4DB2-BD59-A6C34878D82A}">
                    <a16:rowId xmlns:a16="http://schemas.microsoft.com/office/drawing/2014/main" xmlns="" val="10005"/>
                  </a:ext>
                </a:extLst>
              </a:tr>
              <a:tr h="620443">
                <a:tc vMerge="1">
                  <a:txBody>
                    <a:bodyPr/>
                    <a:lstStyle/>
                    <a:p>
                      <a:endParaRPr lang="zh-CN" altLang="en-US" dirty="0"/>
                    </a:p>
                  </a:txBody>
                  <a:tcPr/>
                </a:tc>
                <a:tc>
                  <a:txBody>
                    <a:bodyPr/>
                    <a:lstStyle/>
                    <a:p>
                      <a:r>
                        <a:rPr lang="zh-CN" altLang="en-US" dirty="0"/>
                        <a:t>其他录用形式就业</a:t>
                      </a:r>
                    </a:p>
                  </a:txBody>
                  <a:tcPr/>
                </a:tc>
                <a:tc>
                  <a:txBody>
                    <a:bodyPr/>
                    <a:lstStyle/>
                    <a:p>
                      <a:r>
                        <a:rPr lang="zh-CN" altLang="en-US" dirty="0"/>
                        <a:t>用人单位仅提供聘用证明</a:t>
                      </a:r>
                    </a:p>
                  </a:txBody>
                  <a:tcPr/>
                </a:tc>
                <a:tc>
                  <a:txBody>
                    <a:bodyPr/>
                    <a:lstStyle/>
                    <a:p>
                      <a:r>
                        <a:rPr lang="zh-CN" altLang="en-US" dirty="0" smtClean="0"/>
                        <a:t>工资</a:t>
                      </a:r>
                      <a:r>
                        <a:rPr lang="zh-CN" altLang="en-US" dirty="0"/>
                        <a:t>流水</a:t>
                      </a:r>
                      <a:r>
                        <a:rPr lang="zh-CN" altLang="en-US" dirty="0" smtClean="0"/>
                        <a:t>、工资单等证明</a:t>
                      </a:r>
                      <a:r>
                        <a:rPr lang="zh-CN" altLang="en-US" dirty="0"/>
                        <a:t>材料</a:t>
                      </a:r>
                    </a:p>
                  </a:txBody>
                  <a:tcPr/>
                </a:tc>
                <a:extLst>
                  <a:ext uri="{0D108BD9-81ED-4DB2-BD59-A6C34878D82A}">
                    <a16:rowId xmlns:a16="http://schemas.microsoft.com/office/drawing/2014/main" xmlns="" val="10006"/>
                  </a:ext>
                </a:extLst>
              </a:tr>
              <a:tr h="620443">
                <a:tc vMerge="1">
                  <a:txBody>
                    <a:bodyPr/>
                    <a:lstStyle/>
                    <a:p>
                      <a:endParaRPr lang="zh-CN" altLang="en-US" dirty="0"/>
                    </a:p>
                  </a:txBody>
                  <a:tcPr/>
                </a:tc>
                <a:tc rowSpan="4">
                  <a:txBody>
                    <a:bodyPr/>
                    <a:lstStyle/>
                    <a:p>
                      <a:r>
                        <a:rPr lang="zh-CN" altLang="en-US" dirty="0"/>
                        <a:t>自主创业</a:t>
                      </a:r>
                    </a:p>
                  </a:txBody>
                  <a:tcPr/>
                </a:tc>
                <a:tc gridSpan="2">
                  <a:txBody>
                    <a:bodyPr/>
                    <a:lstStyle/>
                    <a:p>
                      <a:r>
                        <a:rPr lang="zh-CN" altLang="en-US" dirty="0"/>
                        <a:t>创业企业（包括参与创立企业），或是新企业的所有者、管理者。含</a:t>
                      </a:r>
                      <a:r>
                        <a:rPr lang="zh-CN" altLang="en-US" baseline="0" dirty="0"/>
                        <a:t>个体经营、合伙经营。</a:t>
                      </a:r>
                      <a:endParaRPr lang="zh-CN" altLang="en-US" dirty="0"/>
                    </a:p>
                  </a:txBody>
                  <a:tcPr/>
                </a:tc>
                <a:tc hMerge="1">
                  <a:txBody>
                    <a:bodyPr/>
                    <a:lstStyle/>
                    <a:p>
                      <a:endParaRPr lang="zh-CN" altLang="en-US" dirty="0"/>
                    </a:p>
                  </a:txBody>
                  <a:tcPr/>
                </a:tc>
                <a:extLst>
                  <a:ext uri="{0D108BD9-81ED-4DB2-BD59-A6C34878D82A}">
                    <a16:rowId xmlns:a16="http://schemas.microsoft.com/office/drawing/2014/main" xmlns="" val="10007"/>
                  </a:ext>
                </a:extLst>
              </a:tr>
              <a:tr h="359463">
                <a:tc vMerge="1">
                  <a:txBody>
                    <a:bodyPr/>
                    <a:lstStyle/>
                    <a:p>
                      <a:endParaRPr lang="zh-CN" altLang="en-US" dirty="0"/>
                    </a:p>
                  </a:txBody>
                  <a:tcPr/>
                </a:tc>
                <a:tc vMerge="1">
                  <a:txBody>
                    <a:bodyPr/>
                    <a:lstStyle/>
                    <a:p>
                      <a:endParaRPr lang="zh-CN" altLang="en-US" dirty="0"/>
                    </a:p>
                  </a:txBody>
                  <a:tcPr/>
                </a:tc>
                <a:tc>
                  <a:txBody>
                    <a:bodyPr/>
                    <a:lstStyle/>
                    <a:p>
                      <a:r>
                        <a:rPr lang="zh-CN" altLang="en-US" dirty="0">
                          <a:solidFill>
                            <a:srgbClr val="FF0000"/>
                          </a:solidFill>
                        </a:rPr>
                        <a:t>创业公司（含个体工商户）</a:t>
                      </a:r>
                    </a:p>
                  </a:txBody>
                  <a:tcPr/>
                </a:tc>
                <a:tc>
                  <a:txBody>
                    <a:bodyPr/>
                    <a:lstStyle/>
                    <a:p>
                      <a:r>
                        <a:rPr lang="zh-CN" altLang="en-US" dirty="0"/>
                        <a:t>工商执照或股权证明</a:t>
                      </a:r>
                    </a:p>
                  </a:txBody>
                  <a:tcPr/>
                </a:tc>
                <a:extLst>
                  <a:ext uri="{0D108BD9-81ED-4DB2-BD59-A6C34878D82A}">
                    <a16:rowId xmlns:a16="http://schemas.microsoft.com/office/drawing/2014/main" xmlns="" val="10008"/>
                  </a:ext>
                </a:extLst>
              </a:tr>
              <a:tr h="620443">
                <a:tc vMerge="1">
                  <a:txBody>
                    <a:bodyPr/>
                    <a:lstStyle/>
                    <a:p>
                      <a:endParaRPr lang="zh-CN" altLang="en-US" dirty="0"/>
                    </a:p>
                  </a:txBody>
                  <a:tcPr/>
                </a:tc>
                <a:tc vMerge="1">
                  <a:txBody>
                    <a:bodyPr/>
                    <a:lstStyle/>
                    <a:p>
                      <a:endParaRPr lang="zh-CN" altLang="en-US" dirty="0"/>
                    </a:p>
                  </a:txBody>
                  <a:tcPr/>
                </a:tc>
                <a:tc>
                  <a:txBody>
                    <a:bodyPr/>
                    <a:lstStyle/>
                    <a:p>
                      <a:r>
                        <a:rPr lang="zh-CN" altLang="en-US" dirty="0">
                          <a:solidFill>
                            <a:srgbClr val="FF0000"/>
                          </a:solidFill>
                        </a:rPr>
                        <a:t>在孵化机构中创业，暂未注册</a:t>
                      </a:r>
                    </a:p>
                  </a:txBody>
                  <a:tcPr/>
                </a:tc>
                <a:tc>
                  <a:txBody>
                    <a:bodyPr/>
                    <a:lstStyle/>
                    <a:p>
                      <a:r>
                        <a:rPr lang="zh-CN" altLang="en-US" dirty="0"/>
                        <a:t>与孵化机构签订的协议或证明材料</a:t>
                      </a:r>
                    </a:p>
                  </a:txBody>
                  <a:tcPr/>
                </a:tc>
                <a:extLst>
                  <a:ext uri="{0D108BD9-81ED-4DB2-BD59-A6C34878D82A}">
                    <a16:rowId xmlns:a16="http://schemas.microsoft.com/office/drawing/2014/main" xmlns="" val="10009"/>
                  </a:ext>
                </a:extLst>
              </a:tr>
              <a:tr h="620443">
                <a:tc vMerge="1">
                  <a:txBody>
                    <a:bodyPr/>
                    <a:lstStyle/>
                    <a:p>
                      <a:endParaRPr lang="zh-CN" altLang="en-US" dirty="0"/>
                    </a:p>
                  </a:txBody>
                  <a:tcPr/>
                </a:tc>
                <a:tc vMerge="1">
                  <a:txBody>
                    <a:bodyPr/>
                    <a:lstStyle/>
                    <a:p>
                      <a:endParaRPr lang="zh-CN" altLang="en-US" dirty="0"/>
                    </a:p>
                  </a:txBody>
                  <a:tcPr/>
                </a:tc>
                <a:tc>
                  <a:txBody>
                    <a:bodyPr/>
                    <a:lstStyle/>
                    <a:p>
                      <a:r>
                        <a:rPr lang="zh-CN" altLang="en-US" dirty="0">
                          <a:solidFill>
                            <a:srgbClr val="FF0000"/>
                          </a:solidFill>
                        </a:rPr>
                        <a:t>电子商务，利用互联网平台从事</a:t>
                      </a:r>
                      <a:r>
                        <a:rPr lang="zh-CN" altLang="en-US" baseline="0" dirty="0">
                          <a:solidFill>
                            <a:srgbClr val="FF0000"/>
                          </a:solidFill>
                        </a:rPr>
                        <a:t>经营活动，如开设网店等</a:t>
                      </a:r>
                      <a:endParaRPr lang="zh-CN" altLang="en-US" dirty="0">
                        <a:solidFill>
                          <a:srgbClr val="FF0000"/>
                        </a:solidFill>
                      </a:endParaRPr>
                    </a:p>
                  </a:txBody>
                  <a:tcPr/>
                </a:tc>
                <a:tc>
                  <a:txBody>
                    <a:bodyPr/>
                    <a:lstStyle/>
                    <a:p>
                      <a:r>
                        <a:rPr lang="zh-CN" altLang="en-US" dirty="0"/>
                        <a:t>网店网址、网店信息截图和收入流水</a:t>
                      </a:r>
                    </a:p>
                  </a:txBody>
                  <a:tcPr/>
                </a:tc>
                <a:extLst>
                  <a:ext uri="{0D108BD9-81ED-4DB2-BD59-A6C34878D82A}">
                    <a16:rowId xmlns:a16="http://schemas.microsoft.com/office/drawing/2014/main" xmlns="" val="1001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4131343896"/>
              </p:ext>
            </p:extLst>
          </p:nvPr>
        </p:nvGraphicFramePr>
        <p:xfrm>
          <a:off x="428596" y="500042"/>
          <a:ext cx="8401080" cy="5806440"/>
        </p:xfrm>
        <a:graphic>
          <a:graphicData uri="http://schemas.openxmlformats.org/drawingml/2006/table">
            <a:tbl>
              <a:tblPr firstRow="1" bandRow="1">
                <a:tableStyleId>{5C22544A-7EE6-4342-B048-85BDC9FD1C3A}</a:tableStyleId>
              </a:tblPr>
              <a:tblGrid>
                <a:gridCol w="828652">
                  <a:extLst>
                    <a:ext uri="{9D8B030D-6E8A-4147-A177-3AD203B41FA5}">
                      <a16:colId xmlns:a16="http://schemas.microsoft.com/office/drawing/2014/main" xmlns="" val="20000"/>
                    </a:ext>
                  </a:extLst>
                </a:gridCol>
                <a:gridCol w="1500198">
                  <a:extLst>
                    <a:ext uri="{9D8B030D-6E8A-4147-A177-3AD203B41FA5}">
                      <a16:colId xmlns:a16="http://schemas.microsoft.com/office/drawing/2014/main" xmlns="" val="20001"/>
                    </a:ext>
                  </a:extLst>
                </a:gridCol>
                <a:gridCol w="3714776">
                  <a:extLst>
                    <a:ext uri="{9D8B030D-6E8A-4147-A177-3AD203B41FA5}">
                      <a16:colId xmlns:a16="http://schemas.microsoft.com/office/drawing/2014/main" xmlns="" val="20002"/>
                    </a:ext>
                  </a:extLst>
                </a:gridCol>
                <a:gridCol w="2357454">
                  <a:extLst>
                    <a:ext uri="{9D8B030D-6E8A-4147-A177-3AD203B41FA5}">
                      <a16:colId xmlns:a16="http://schemas.microsoft.com/office/drawing/2014/main" xmlns="" val="20003"/>
                    </a:ext>
                  </a:extLst>
                </a:gridCol>
              </a:tblGrid>
              <a:tr h="370840">
                <a:tc>
                  <a:txBody>
                    <a:bodyPr/>
                    <a:lstStyle/>
                    <a:p>
                      <a:r>
                        <a:rPr lang="zh-CN" altLang="en-US" dirty="0"/>
                        <a:t>分类</a:t>
                      </a:r>
                    </a:p>
                  </a:txBody>
                  <a:tcPr/>
                </a:tc>
                <a:tc>
                  <a:txBody>
                    <a:bodyPr/>
                    <a:lstStyle/>
                    <a:p>
                      <a:r>
                        <a:rPr lang="zh-CN" altLang="en-US" dirty="0"/>
                        <a:t>毕业去向</a:t>
                      </a:r>
                    </a:p>
                  </a:txBody>
                  <a:tcPr/>
                </a:tc>
                <a:tc>
                  <a:txBody>
                    <a:bodyPr/>
                    <a:lstStyle/>
                    <a:p>
                      <a:r>
                        <a:rPr lang="zh-CN" altLang="en-US" dirty="0"/>
                        <a:t>指标说明</a:t>
                      </a:r>
                    </a:p>
                  </a:txBody>
                  <a:tcPr/>
                </a:tc>
                <a:tc>
                  <a:txBody>
                    <a:bodyPr/>
                    <a:lstStyle/>
                    <a:p>
                      <a:r>
                        <a:rPr lang="zh-CN" altLang="en-US" dirty="0" smtClean="0"/>
                        <a:t>派遣审核</a:t>
                      </a:r>
                      <a:r>
                        <a:rPr lang="zh-CN" altLang="en-US" dirty="0"/>
                        <a:t>依据</a:t>
                      </a:r>
                    </a:p>
                  </a:txBody>
                  <a:tcPr/>
                </a:tc>
                <a:extLst>
                  <a:ext uri="{0D108BD9-81ED-4DB2-BD59-A6C34878D82A}">
                    <a16:rowId xmlns:a16="http://schemas.microsoft.com/office/drawing/2014/main" xmlns="" val="10000"/>
                  </a:ext>
                </a:extLst>
              </a:tr>
              <a:tr h="370840">
                <a:tc>
                  <a:txBody>
                    <a:bodyPr/>
                    <a:lstStyle/>
                    <a:p>
                      <a:r>
                        <a:rPr lang="zh-CN" altLang="en-US" dirty="0"/>
                        <a:t>就业</a:t>
                      </a:r>
                    </a:p>
                  </a:txBody>
                  <a:tcPr/>
                </a:tc>
                <a:tc>
                  <a:txBody>
                    <a:bodyPr/>
                    <a:lstStyle/>
                    <a:p>
                      <a:r>
                        <a:rPr lang="zh-CN" altLang="en-US" dirty="0"/>
                        <a:t>自由职业</a:t>
                      </a:r>
                    </a:p>
                  </a:txBody>
                  <a:tcPr/>
                </a:tc>
                <a:tc>
                  <a:txBody>
                    <a:bodyPr/>
                    <a:lstStyle/>
                    <a:p>
                      <a:r>
                        <a:rPr lang="zh-CN" altLang="en-US" dirty="0"/>
                        <a:t>指经个体劳动为主的职业，如作家、自由拟稿人、翻译、中介服务、艺术工作者、公众号博主、互联网营销工作者、电竞工作者等</a:t>
                      </a:r>
                    </a:p>
                  </a:txBody>
                  <a:tcPr/>
                </a:tc>
                <a:tc>
                  <a:txBody>
                    <a:bodyPr/>
                    <a:lstStyle/>
                    <a:p>
                      <a:r>
                        <a:rPr lang="zh-CN" altLang="en-US" dirty="0"/>
                        <a:t>自由职业申报表</a:t>
                      </a:r>
                    </a:p>
                  </a:txBody>
                  <a:tcPr/>
                </a:tc>
                <a:extLst>
                  <a:ext uri="{0D108BD9-81ED-4DB2-BD59-A6C34878D82A}">
                    <a16:rowId xmlns:a16="http://schemas.microsoft.com/office/drawing/2014/main" xmlns="" val="10001"/>
                  </a:ext>
                </a:extLst>
              </a:tr>
              <a:tr h="370840">
                <a:tc rowSpan="2">
                  <a:txBody>
                    <a:bodyPr/>
                    <a:lstStyle/>
                    <a:p>
                      <a:r>
                        <a:rPr lang="zh-CN" altLang="en-US" dirty="0"/>
                        <a:t>升学</a:t>
                      </a:r>
                    </a:p>
                  </a:txBody>
                  <a:tcPr/>
                </a:tc>
                <a:tc>
                  <a:txBody>
                    <a:bodyPr/>
                    <a:lstStyle/>
                    <a:p>
                      <a:r>
                        <a:rPr lang="zh-CN" altLang="en-US" dirty="0"/>
                        <a:t>升学</a:t>
                      </a:r>
                    </a:p>
                  </a:txBody>
                  <a:tcPr/>
                </a:tc>
                <a:tc>
                  <a:txBody>
                    <a:bodyPr/>
                    <a:lstStyle/>
                    <a:p>
                      <a:r>
                        <a:rPr lang="zh-CN" altLang="en-US" dirty="0"/>
                        <a:t>含第二学士学位、研究生</a:t>
                      </a:r>
                    </a:p>
                  </a:txBody>
                  <a:tcPr/>
                </a:tc>
                <a:tc>
                  <a:txBody>
                    <a:bodyPr/>
                    <a:lstStyle/>
                    <a:p>
                      <a:r>
                        <a:rPr lang="zh-CN" altLang="en-US" dirty="0"/>
                        <a:t>录用通知书、调档函</a:t>
                      </a:r>
                    </a:p>
                  </a:txBody>
                  <a:tcPr/>
                </a:tc>
                <a:extLst>
                  <a:ext uri="{0D108BD9-81ED-4DB2-BD59-A6C34878D82A}">
                    <a16:rowId xmlns:a16="http://schemas.microsoft.com/office/drawing/2014/main" xmlns="" val="10002"/>
                  </a:ext>
                </a:extLst>
              </a:tr>
              <a:tr h="370840">
                <a:tc vMerge="1">
                  <a:txBody>
                    <a:bodyPr/>
                    <a:lstStyle/>
                    <a:p>
                      <a:endParaRPr lang="zh-CN" altLang="en-US" dirty="0"/>
                    </a:p>
                  </a:txBody>
                  <a:tcPr/>
                </a:tc>
                <a:tc>
                  <a:txBody>
                    <a:bodyPr/>
                    <a:lstStyle/>
                    <a:p>
                      <a:r>
                        <a:rPr lang="zh-CN" altLang="en-US" dirty="0"/>
                        <a:t>出国、出境</a:t>
                      </a:r>
                    </a:p>
                  </a:txBody>
                  <a:tcPr/>
                </a:tc>
                <a:tc>
                  <a:txBody>
                    <a:bodyPr/>
                    <a:lstStyle/>
                    <a:p>
                      <a:r>
                        <a:rPr lang="zh-CN" altLang="en-US" dirty="0"/>
                        <a:t>出国出境深造</a:t>
                      </a:r>
                    </a:p>
                  </a:txBody>
                  <a:tcPr/>
                </a:tc>
                <a:tc>
                  <a:txBody>
                    <a:bodyPr/>
                    <a:lstStyle/>
                    <a:p>
                      <a:r>
                        <a:rPr lang="zh-CN" altLang="en-US" dirty="0"/>
                        <a:t>国外学校录用</a:t>
                      </a:r>
                      <a:r>
                        <a:rPr lang="zh-CN" altLang="en-US" dirty="0" smtClean="0"/>
                        <a:t>通知书或护照签证</a:t>
                      </a:r>
                      <a:endParaRPr lang="zh-CN" altLang="en-US" dirty="0"/>
                    </a:p>
                  </a:txBody>
                  <a:tcPr/>
                </a:tc>
                <a:extLst>
                  <a:ext uri="{0D108BD9-81ED-4DB2-BD59-A6C34878D82A}">
                    <a16:rowId xmlns:a16="http://schemas.microsoft.com/office/drawing/2014/main" xmlns="" val="10003"/>
                  </a:ext>
                </a:extLst>
              </a:tr>
              <a:tr h="370840">
                <a:tc rowSpan="8">
                  <a:txBody>
                    <a:bodyPr/>
                    <a:lstStyle/>
                    <a:p>
                      <a:r>
                        <a:rPr lang="zh-CN" altLang="en-US" dirty="0"/>
                        <a:t>未就业</a:t>
                      </a:r>
                    </a:p>
                  </a:txBody>
                  <a:tcPr/>
                </a:tc>
                <a:tc rowSpan="5">
                  <a:txBody>
                    <a:bodyPr/>
                    <a:lstStyle/>
                    <a:p>
                      <a:r>
                        <a:rPr lang="zh-CN" altLang="en-US" dirty="0"/>
                        <a:t>待就业</a:t>
                      </a:r>
                    </a:p>
                  </a:txBody>
                  <a:tcPr/>
                </a:tc>
                <a:tc>
                  <a:txBody>
                    <a:bodyPr/>
                    <a:lstStyle/>
                    <a:p>
                      <a:r>
                        <a:rPr lang="zh-CN" altLang="en-US" dirty="0"/>
                        <a:t>求职中</a:t>
                      </a:r>
                    </a:p>
                  </a:txBody>
                  <a:tcPr/>
                </a:tc>
                <a:tc>
                  <a:txBody>
                    <a:bodyPr/>
                    <a:lstStyle/>
                    <a:p>
                      <a:endParaRPr lang="zh-CN" altLang="en-US"/>
                    </a:p>
                  </a:txBody>
                  <a:tcPr/>
                </a:tc>
                <a:extLst>
                  <a:ext uri="{0D108BD9-81ED-4DB2-BD59-A6C34878D82A}">
                    <a16:rowId xmlns:a16="http://schemas.microsoft.com/office/drawing/2014/main" xmlns="" val="10004"/>
                  </a:ext>
                </a:extLst>
              </a:tr>
              <a:tr h="370840">
                <a:tc vMerge="1">
                  <a:txBody>
                    <a:bodyPr/>
                    <a:lstStyle/>
                    <a:p>
                      <a:endParaRPr lang="zh-CN" altLang="en-US" dirty="0"/>
                    </a:p>
                  </a:txBody>
                  <a:tcPr/>
                </a:tc>
                <a:tc vMerge="1">
                  <a:txBody>
                    <a:bodyPr/>
                    <a:lstStyle/>
                    <a:p>
                      <a:endParaRPr lang="zh-CN" altLang="en-US"/>
                    </a:p>
                  </a:txBody>
                  <a:tcPr/>
                </a:tc>
                <a:tc>
                  <a:txBody>
                    <a:bodyPr/>
                    <a:lstStyle/>
                    <a:p>
                      <a:r>
                        <a:rPr lang="zh-CN" altLang="en-US" dirty="0"/>
                        <a:t>签约中</a:t>
                      </a:r>
                    </a:p>
                  </a:txBody>
                  <a:tcPr/>
                </a:tc>
                <a:tc>
                  <a:txBody>
                    <a:bodyPr/>
                    <a:lstStyle/>
                    <a:p>
                      <a:endParaRPr lang="zh-CN" altLang="en-US"/>
                    </a:p>
                  </a:txBody>
                  <a:tcPr/>
                </a:tc>
                <a:extLst>
                  <a:ext uri="{0D108BD9-81ED-4DB2-BD59-A6C34878D82A}">
                    <a16:rowId xmlns:a16="http://schemas.microsoft.com/office/drawing/2014/main" xmlns="" val="10005"/>
                  </a:ext>
                </a:extLst>
              </a:tr>
              <a:tr h="370840">
                <a:tc vMerge="1">
                  <a:txBody>
                    <a:bodyPr/>
                    <a:lstStyle/>
                    <a:p>
                      <a:endParaRPr lang="zh-CN" altLang="en-US" dirty="0"/>
                    </a:p>
                  </a:txBody>
                  <a:tcPr/>
                </a:tc>
                <a:tc vMerge="1">
                  <a:txBody>
                    <a:bodyPr/>
                    <a:lstStyle/>
                    <a:p>
                      <a:endParaRPr lang="zh-CN" altLang="en-US"/>
                    </a:p>
                  </a:txBody>
                  <a:tcPr/>
                </a:tc>
                <a:tc>
                  <a:txBody>
                    <a:bodyPr/>
                    <a:lstStyle/>
                    <a:p>
                      <a:r>
                        <a:rPr lang="zh-CN" altLang="en-US" dirty="0"/>
                        <a:t>拟参加公招考试</a:t>
                      </a:r>
                    </a:p>
                  </a:txBody>
                  <a:tcPr/>
                </a:tc>
                <a:tc>
                  <a:txBody>
                    <a:bodyPr/>
                    <a:lstStyle/>
                    <a:p>
                      <a:endParaRPr lang="zh-CN" altLang="en-US"/>
                    </a:p>
                  </a:txBody>
                  <a:tcPr/>
                </a:tc>
                <a:extLst>
                  <a:ext uri="{0D108BD9-81ED-4DB2-BD59-A6C34878D82A}">
                    <a16:rowId xmlns:a16="http://schemas.microsoft.com/office/drawing/2014/main" xmlns="" val="10006"/>
                  </a:ext>
                </a:extLst>
              </a:tr>
              <a:tr h="370840">
                <a:tc vMerge="1">
                  <a:txBody>
                    <a:bodyPr/>
                    <a:lstStyle/>
                    <a:p>
                      <a:endParaRPr lang="zh-CN" altLang="en-US" dirty="0"/>
                    </a:p>
                  </a:txBody>
                  <a:tcPr/>
                </a:tc>
                <a:tc vMerge="1">
                  <a:txBody>
                    <a:bodyPr/>
                    <a:lstStyle/>
                    <a:p>
                      <a:endParaRPr lang="zh-CN" altLang="en-US"/>
                    </a:p>
                  </a:txBody>
                  <a:tcPr/>
                </a:tc>
                <a:tc>
                  <a:txBody>
                    <a:bodyPr/>
                    <a:lstStyle/>
                    <a:p>
                      <a:r>
                        <a:rPr lang="zh-CN" altLang="en-US" dirty="0"/>
                        <a:t>拟创业</a:t>
                      </a:r>
                    </a:p>
                  </a:txBody>
                  <a:tcPr/>
                </a:tc>
                <a:tc>
                  <a:txBody>
                    <a:bodyPr/>
                    <a:lstStyle/>
                    <a:p>
                      <a:endParaRPr lang="zh-CN" altLang="en-US"/>
                    </a:p>
                  </a:txBody>
                  <a:tcPr/>
                </a:tc>
                <a:extLst>
                  <a:ext uri="{0D108BD9-81ED-4DB2-BD59-A6C34878D82A}">
                    <a16:rowId xmlns:a16="http://schemas.microsoft.com/office/drawing/2014/main" xmlns="" val="10007"/>
                  </a:ext>
                </a:extLst>
              </a:tr>
              <a:tr h="370840">
                <a:tc vMerge="1">
                  <a:txBody>
                    <a:bodyPr/>
                    <a:lstStyle/>
                    <a:p>
                      <a:endParaRPr lang="zh-CN" altLang="en-US" dirty="0"/>
                    </a:p>
                  </a:txBody>
                  <a:tcPr/>
                </a:tc>
                <a:tc vMerge="1">
                  <a:txBody>
                    <a:bodyPr/>
                    <a:lstStyle/>
                    <a:p>
                      <a:endParaRPr lang="zh-CN" altLang="en-US" dirty="0"/>
                    </a:p>
                  </a:txBody>
                  <a:tcPr/>
                </a:tc>
                <a:tc>
                  <a:txBody>
                    <a:bodyPr/>
                    <a:lstStyle/>
                    <a:p>
                      <a:r>
                        <a:rPr lang="zh-CN" altLang="en-US" dirty="0"/>
                        <a:t>拟应征入伍</a:t>
                      </a:r>
                    </a:p>
                  </a:txBody>
                  <a:tcPr/>
                </a:tc>
                <a:tc>
                  <a:txBody>
                    <a:bodyPr/>
                    <a:lstStyle/>
                    <a:p>
                      <a:endParaRPr lang="zh-CN" altLang="en-US"/>
                    </a:p>
                  </a:txBody>
                  <a:tcPr/>
                </a:tc>
                <a:extLst>
                  <a:ext uri="{0D108BD9-81ED-4DB2-BD59-A6C34878D82A}">
                    <a16:rowId xmlns:a16="http://schemas.microsoft.com/office/drawing/2014/main" xmlns="" val="10008"/>
                  </a:ext>
                </a:extLst>
              </a:tr>
              <a:tr h="370840">
                <a:tc vMerge="1">
                  <a:txBody>
                    <a:bodyPr/>
                    <a:lstStyle/>
                    <a:p>
                      <a:endParaRPr lang="zh-CN" altLang="en-US"/>
                    </a:p>
                  </a:txBody>
                  <a:tcPr/>
                </a:tc>
                <a:tc>
                  <a:txBody>
                    <a:bodyPr/>
                    <a:lstStyle/>
                    <a:p>
                      <a:r>
                        <a:rPr lang="zh-CN" altLang="en-US" dirty="0"/>
                        <a:t>不就业拟升学</a:t>
                      </a:r>
                    </a:p>
                  </a:txBody>
                  <a:tcPr/>
                </a:tc>
                <a:tc>
                  <a:txBody>
                    <a:bodyPr/>
                    <a:lstStyle/>
                    <a:p>
                      <a:r>
                        <a:rPr lang="zh-CN" altLang="en-US" dirty="0"/>
                        <a:t>暂不打算就业，准备升学考试</a:t>
                      </a:r>
                    </a:p>
                  </a:txBody>
                  <a:tcPr/>
                </a:tc>
                <a:tc>
                  <a:txBody>
                    <a:bodyPr/>
                    <a:lstStyle/>
                    <a:p>
                      <a:endParaRPr lang="zh-CN" altLang="en-US" dirty="0"/>
                    </a:p>
                  </a:txBody>
                  <a:tcPr/>
                </a:tc>
                <a:extLst>
                  <a:ext uri="{0D108BD9-81ED-4DB2-BD59-A6C34878D82A}">
                    <a16:rowId xmlns:a16="http://schemas.microsoft.com/office/drawing/2014/main" xmlns="" val="10009"/>
                  </a:ext>
                </a:extLst>
              </a:tr>
              <a:tr h="370840">
                <a:tc vMerge="1">
                  <a:txBody>
                    <a:bodyPr/>
                    <a:lstStyle/>
                    <a:p>
                      <a:endParaRPr lang="zh-CN" altLang="en-US"/>
                    </a:p>
                  </a:txBody>
                  <a:tcPr/>
                </a:tc>
                <a:tc rowSpan="2">
                  <a:txBody>
                    <a:bodyPr/>
                    <a:lstStyle/>
                    <a:p>
                      <a:r>
                        <a:rPr lang="zh-CN" altLang="en-US" dirty="0"/>
                        <a:t>其他暂不就业</a:t>
                      </a:r>
                    </a:p>
                  </a:txBody>
                  <a:tcPr/>
                </a:tc>
                <a:tc>
                  <a:txBody>
                    <a:bodyPr/>
                    <a:lstStyle/>
                    <a:p>
                      <a:r>
                        <a:rPr lang="zh-CN" altLang="en-US" dirty="0"/>
                        <a:t>暂不就业：无就业意愿</a:t>
                      </a:r>
                    </a:p>
                  </a:txBody>
                  <a:tcPr/>
                </a:tc>
                <a:tc>
                  <a:txBody>
                    <a:bodyPr/>
                    <a:lstStyle/>
                    <a:p>
                      <a:endParaRPr lang="zh-CN" altLang="en-US" dirty="0"/>
                    </a:p>
                  </a:txBody>
                  <a:tcPr/>
                </a:tc>
                <a:extLst>
                  <a:ext uri="{0D108BD9-81ED-4DB2-BD59-A6C34878D82A}">
                    <a16:rowId xmlns:a16="http://schemas.microsoft.com/office/drawing/2014/main" xmlns="" val="10010"/>
                  </a:ext>
                </a:extLst>
              </a:tr>
              <a:tr h="370840">
                <a:tc vMerge="1">
                  <a:txBody>
                    <a:bodyPr/>
                    <a:lstStyle/>
                    <a:p>
                      <a:endParaRPr lang="zh-CN" altLang="en-US" dirty="0"/>
                    </a:p>
                  </a:txBody>
                  <a:tcPr/>
                </a:tc>
                <a:tc vMerge="1">
                  <a:txBody>
                    <a:bodyPr/>
                    <a:lstStyle/>
                    <a:p>
                      <a:endParaRPr lang="zh-CN" altLang="en-US" dirty="0"/>
                    </a:p>
                  </a:txBody>
                  <a:tcPr/>
                </a:tc>
                <a:tc>
                  <a:txBody>
                    <a:bodyPr/>
                    <a:lstStyle/>
                    <a:p>
                      <a:r>
                        <a:rPr lang="zh-CN" altLang="en-US" dirty="0"/>
                        <a:t>拟出国出境：准备出国学习或工作</a:t>
                      </a:r>
                    </a:p>
                  </a:txBody>
                  <a:tcPr/>
                </a:tc>
                <a:tc>
                  <a:txBody>
                    <a:bodyPr/>
                    <a:lstStyle/>
                    <a:p>
                      <a:endParaRPr lang="zh-CN" altLang="en-US" dirty="0"/>
                    </a:p>
                  </a:txBody>
                  <a:tcPr/>
                </a:tc>
                <a:extLst>
                  <a:ext uri="{0D108BD9-81ED-4DB2-BD59-A6C34878D82A}">
                    <a16:rowId xmlns:a16="http://schemas.microsoft.com/office/drawing/2014/main" xmlns="" val="1001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fontAlgn="auto">
              <a:spcAft>
                <a:spcPts val="0"/>
              </a:spcAft>
              <a:defRPr/>
            </a:pPr>
            <a:r>
              <a:rPr lang="zh-CN" altLang="en-US" sz="7200" dirty="0" smtClean="0">
                <a:cs typeface="+mj-cs"/>
              </a:rPr>
              <a:t>就业派遣登记说明</a:t>
            </a:r>
            <a:endParaRPr lang="zh-CN" altLang="en-US" sz="7200" dirty="0">
              <a:cs typeface="+mj-cs"/>
            </a:endParaRPr>
          </a:p>
        </p:txBody>
      </p:sp>
      <p:sp>
        <p:nvSpPr>
          <p:cNvPr id="4" name="副标题 3"/>
          <p:cNvSpPr>
            <a:spLocks noGrp="1"/>
          </p:cNvSpPr>
          <p:nvPr>
            <p:ph type="subTitle" idx="1"/>
          </p:nvPr>
        </p:nvSpPr>
        <p:spPr/>
        <p:txBody>
          <a:bodyPr/>
          <a:lstStyle/>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152400"/>
            <a:ext cx="8229600" cy="847708"/>
          </a:xfrm>
        </p:spPr>
        <p:txBody>
          <a:bodyPr/>
          <a:lstStyle/>
          <a:p>
            <a:pPr fontAlgn="auto">
              <a:spcAft>
                <a:spcPts val="0"/>
              </a:spcAft>
              <a:defRPr/>
            </a:pPr>
            <a:r>
              <a:rPr lang="zh-CN" altLang="en-US">
                <a:cs typeface="+mj-cs"/>
              </a:rPr>
              <a:t>签劳动合同形式就业</a:t>
            </a:r>
          </a:p>
        </p:txBody>
      </p:sp>
      <p:sp>
        <p:nvSpPr>
          <p:cNvPr id="32770" name="内容占位符 1"/>
          <p:cNvSpPr>
            <a:spLocks noGrp="1"/>
          </p:cNvSpPr>
          <p:nvPr>
            <p:ph sz="half" idx="1"/>
          </p:nvPr>
        </p:nvSpPr>
        <p:spPr>
          <a:xfrm>
            <a:off x="500062" y="1000125"/>
            <a:ext cx="8186738" cy="4661123"/>
          </a:xfrm>
        </p:spPr>
        <p:txBody>
          <a:bodyPr/>
          <a:lstStyle/>
          <a:p>
            <a:pPr>
              <a:buFont typeface="Wingdings 2" panose="05020102010507070707" pitchFamily="18" charset="2"/>
              <a:buNone/>
            </a:pPr>
            <a:r>
              <a:rPr lang="en-US" altLang="zh-CN" sz="2400" dirty="0" smtClean="0"/>
              <a:t>1</a:t>
            </a:r>
            <a:r>
              <a:rPr lang="zh-CN" altLang="en-US" sz="2400" dirty="0"/>
              <a:t>、单位具有人事主管权，报到证签发类别是“去就业地报到</a:t>
            </a:r>
            <a:r>
              <a:rPr lang="zh-CN" altLang="en-US" sz="2400" dirty="0" smtClean="0"/>
              <a:t>”，档案寄往该单位</a:t>
            </a:r>
            <a:endParaRPr lang="en-US" altLang="zh-CN" sz="2400" dirty="0"/>
          </a:p>
          <a:p>
            <a:pPr>
              <a:buNone/>
            </a:pPr>
            <a:r>
              <a:rPr lang="en-US" altLang="zh-CN" sz="2400" dirty="0"/>
              <a:t>2</a:t>
            </a:r>
            <a:r>
              <a:rPr lang="zh-CN" altLang="en-US" sz="2400" dirty="0"/>
              <a:t>、单位无人事主管权的，报到证签发类别是</a:t>
            </a:r>
            <a:r>
              <a:rPr lang="zh-CN" altLang="en-US" sz="2400" dirty="0" smtClean="0"/>
              <a:t>“回生源地报到”，档案寄回生源地</a:t>
            </a:r>
            <a:endParaRPr lang="en-US" altLang="zh-CN" sz="2400" dirty="0">
              <a:solidFill>
                <a:srgbClr val="FF0000"/>
              </a:solidFill>
            </a:endParaRPr>
          </a:p>
          <a:p>
            <a:pPr>
              <a:buNone/>
            </a:pPr>
            <a:r>
              <a:rPr lang="en-US" altLang="zh-CN" sz="2400" dirty="0"/>
              <a:t>3</a:t>
            </a:r>
            <a:r>
              <a:rPr lang="zh-CN" altLang="en-US" sz="2400" dirty="0"/>
              <a:t>、单位名称、报到证签往单位、档案投递单位</a:t>
            </a:r>
            <a:r>
              <a:rPr lang="zh-CN" altLang="en-US" sz="2400" dirty="0">
                <a:solidFill>
                  <a:srgbClr val="FF0000"/>
                </a:solidFill>
              </a:rPr>
              <a:t>按单位签章全称登记</a:t>
            </a:r>
            <a:endParaRPr lang="en-US" altLang="zh-CN" sz="2400" dirty="0">
              <a:solidFill>
                <a:srgbClr val="FF0000"/>
              </a:solidFill>
            </a:endParaRPr>
          </a:p>
          <a:p>
            <a:pPr>
              <a:buNone/>
            </a:pPr>
            <a:r>
              <a:rPr lang="en-US" altLang="zh-CN" sz="2400" dirty="0"/>
              <a:t>4</a:t>
            </a:r>
            <a:r>
              <a:rPr lang="zh-CN" altLang="en-US" sz="2400" dirty="0" smtClean="0"/>
              <a:t>、统一社会信用代码、工商注册号或组织机构代码可使用“</a:t>
            </a:r>
            <a:r>
              <a:rPr lang="zh-CN" altLang="en-US" sz="2400" dirty="0" smtClean="0">
                <a:solidFill>
                  <a:srgbClr val="FF0000"/>
                </a:solidFill>
              </a:rPr>
              <a:t>天眼查</a:t>
            </a:r>
            <a:r>
              <a:rPr lang="zh-CN" altLang="en-US" sz="2400" dirty="0" smtClean="0"/>
              <a:t>”</a:t>
            </a:r>
            <a:r>
              <a:rPr lang="en-US" altLang="zh-CN" sz="2400" dirty="0" smtClean="0"/>
              <a:t>app</a:t>
            </a:r>
            <a:r>
              <a:rPr lang="zh-CN" altLang="en-US" sz="2400" dirty="0" smtClean="0"/>
              <a:t>查询</a:t>
            </a:r>
            <a:endParaRPr lang="en-US" altLang="zh-CN" sz="2400" dirty="0"/>
          </a:p>
          <a:p>
            <a:pPr>
              <a:buNone/>
            </a:pPr>
            <a:r>
              <a:rPr lang="en-US" altLang="zh-CN" sz="2400" dirty="0"/>
              <a:t>5</a:t>
            </a:r>
            <a:r>
              <a:rPr lang="zh-CN" altLang="en-US" sz="2400" dirty="0"/>
              <a:t> 、</a:t>
            </a:r>
            <a:r>
              <a:rPr lang="zh-CN" altLang="en-US" sz="2400" dirty="0" smtClean="0"/>
              <a:t>就业派遣证明</a:t>
            </a:r>
            <a:r>
              <a:rPr lang="zh-CN" altLang="en-US" sz="2400" dirty="0"/>
              <a:t>材料：劳动合同复印件，</a:t>
            </a:r>
            <a:r>
              <a:rPr lang="zh-CN" altLang="en-US" sz="2400" dirty="0">
                <a:latin typeface="Constantia" panose="02030602050306030303" pitchFamily="18" charset="0"/>
                <a:ea typeface="华文新魏" panose="02010800040101010101" charset="-122"/>
              </a:rPr>
              <a:t>提供的合同没有单位信息登记所需要的详细信息的，请学生手写补充在合同空白位置</a:t>
            </a:r>
            <a:r>
              <a:rPr lang="zh-CN" altLang="en-US" sz="2400" dirty="0" smtClean="0">
                <a:latin typeface="Constantia" panose="02030602050306030303" pitchFamily="18" charset="0"/>
                <a:ea typeface="华文新魏" panose="02010800040101010101" charset="-122"/>
              </a:rPr>
              <a:t>上</a:t>
            </a:r>
            <a:endParaRPr lang="en-US" altLang="zh-CN" sz="2400" dirty="0" smtClean="0">
              <a:latin typeface="Constantia" panose="02030602050306030303" pitchFamily="18" charset="0"/>
              <a:ea typeface="华文新魏" panose="02010800040101010101" charset="-122"/>
            </a:endParaRPr>
          </a:p>
          <a:p>
            <a:pPr>
              <a:buNone/>
            </a:pPr>
            <a:r>
              <a:rPr lang="en-US" altLang="zh-CN" sz="2400" dirty="0" smtClean="0">
                <a:latin typeface="Constantia" panose="02030602050306030303" pitchFamily="18" charset="0"/>
                <a:ea typeface="华文新魏" panose="02010800040101010101" charset="-122"/>
              </a:rPr>
              <a:t>6</a:t>
            </a:r>
            <a:r>
              <a:rPr lang="zh-CN" altLang="en-US" sz="2400" dirty="0" smtClean="0">
                <a:latin typeface="Constantia" panose="02030602050306030303" pitchFamily="18" charset="0"/>
                <a:ea typeface="华文新魏" panose="02010800040101010101" charset="-122"/>
              </a:rPr>
              <a:t>、劳务派遣材料：劳务派遣合同复印件，就业协议书</a:t>
            </a:r>
            <a:endParaRPr lang="en-US" altLang="zh-CN" sz="2400" dirty="0" smtClean="0">
              <a:latin typeface="Constantia" panose="02030602050306030303" pitchFamily="18" charset="0"/>
              <a:ea typeface="华文新魏" panose="02010800040101010101" charset="-122"/>
            </a:endParaRPr>
          </a:p>
          <a:p>
            <a:pPr>
              <a:buNone/>
            </a:pPr>
            <a:endParaRPr lang="en-US" altLang="zh-CN" sz="2400" dirty="0"/>
          </a:p>
          <a:p>
            <a:pPr>
              <a:buFont typeface="Wingdings 2" panose="05020102010507070707" pitchFamily="18" charset="2"/>
              <a:buNone/>
            </a:pPr>
            <a:endParaRPr lang="en-US" altLang="zh-CN" dirty="0"/>
          </a:p>
          <a:p>
            <a:pPr>
              <a:buFont typeface="Wingdings 2" panose="05020102010507070707" pitchFamily="18" charset="2"/>
              <a:buNone/>
            </a:pPr>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纸张">
  <a:themeElements>
    <a:clrScheme name="纸张">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纸张">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纸张">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2583</TotalTime>
  <Words>3447</Words>
  <Application>Microsoft Office PowerPoint</Application>
  <PresentationFormat>全屏显示(4:3)</PresentationFormat>
  <Paragraphs>351</Paragraphs>
  <Slides>28</Slides>
  <Notes>1</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纸张</vt:lpstr>
      <vt:lpstr>2021年毕业生就业 派遣登记工作材料</vt:lpstr>
      <vt:lpstr>就业统计指标说明</vt:lpstr>
      <vt:lpstr>就业类型即毕业去向(14类)</vt:lpstr>
      <vt:lpstr>就业去向及就业统计分类</vt:lpstr>
      <vt:lpstr>指标说明</vt:lpstr>
      <vt:lpstr>PowerPoint 演示文稿</vt:lpstr>
      <vt:lpstr>PowerPoint 演示文稿</vt:lpstr>
      <vt:lpstr>就业派遣登记说明</vt:lpstr>
      <vt:lpstr>签劳动合同形式就业</vt:lpstr>
      <vt:lpstr>其他录用形式就业</vt:lpstr>
      <vt:lpstr>科研助理</vt:lpstr>
      <vt:lpstr>应征义务兵</vt:lpstr>
      <vt:lpstr>国家地方基层项目</vt:lpstr>
      <vt:lpstr>基层项目计划</vt:lpstr>
      <vt:lpstr>自主创业</vt:lpstr>
      <vt:lpstr>自由职业</vt:lpstr>
      <vt:lpstr>升学：考研或专升本</vt:lpstr>
      <vt:lpstr>升学：出国深造（出国就业？）</vt:lpstr>
      <vt:lpstr>待就业、不就业拟升学、其他暂不就业</vt:lpstr>
      <vt:lpstr>签就业协议形式就业</vt:lpstr>
      <vt:lpstr>就业协议登记要点：</vt:lpstr>
      <vt:lpstr>派遣情况一：</vt:lpstr>
      <vt:lpstr>派遣情况二：</vt:lpstr>
      <vt:lpstr>各类企业派遣情况（省内以银行为例）：</vt:lpstr>
      <vt:lpstr>PowerPoint 演示文稿</vt:lpstr>
      <vt:lpstr>就业协议书审核要点</vt:lpstr>
      <vt:lpstr>PowerPoint 演示文稿</vt:lpstr>
      <vt:lpstr>就业“四不准”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就业登记培训会</dc:title>
  <dc:creator>Administrator</dc:creator>
  <cp:lastModifiedBy>swm</cp:lastModifiedBy>
  <cp:revision>1085</cp:revision>
  <dcterms:created xsi:type="dcterms:W3CDTF">2018-03-29T03:46:00Z</dcterms:created>
  <dcterms:modified xsi:type="dcterms:W3CDTF">2021-06-01T07:57:34Z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